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5" r:id="rId5"/>
    <p:sldId id="259" r:id="rId6"/>
    <p:sldId id="269" r:id="rId7"/>
    <p:sldId id="264" r:id="rId8"/>
    <p:sldId id="266" r:id="rId9"/>
    <p:sldId id="270" r:id="rId10"/>
    <p:sldId id="267" r:id="rId11"/>
    <p:sldId id="268" r:id="rId12"/>
    <p:sldId id="263" r:id="rId13"/>
    <p:sldId id="271" r:id="rId14"/>
    <p:sldId id="272" r:id="rId15"/>
    <p:sldId id="273" r:id="rId16"/>
    <p:sldId id="262" r:id="rId17"/>
    <p:sldId id="274" r:id="rId18"/>
    <p:sldId id="278" r:id="rId19"/>
    <p:sldId id="275" r:id="rId20"/>
    <p:sldId id="276" r:id="rId21"/>
    <p:sldId id="279" r:id="rId22"/>
    <p:sldId id="277" r:id="rId23"/>
    <p:sldId id="280" r:id="rId24"/>
    <p:sldId id="260" r:id="rId25"/>
    <p:sldId id="281" r:id="rId26"/>
    <p:sldId id="282" r:id="rId27"/>
    <p:sldId id="290" r:id="rId28"/>
    <p:sldId id="291" r:id="rId29"/>
    <p:sldId id="285" r:id="rId30"/>
    <p:sldId id="286" r:id="rId31"/>
    <p:sldId id="287" r:id="rId32"/>
    <p:sldId id="288" r:id="rId33"/>
    <p:sldId id="289" r:id="rId34"/>
    <p:sldId id="261" r:id="rId35"/>
    <p:sldId id="284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3424B-E02E-409F-85DB-67B97790FEC9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3BCA8F-9438-43E2-ABF6-B7909C0AC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93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BCA8F-9438-43E2-ABF6-B7909C0AC1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0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F4163-4C97-DCC4-B61F-75698D9D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7FE8C-3726-16A3-56D6-8056C5281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FCCD3D-D0D5-94EF-8FA9-6D074F1C9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87360-DCD0-C649-1EF8-3B5D3ED9A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3BCA8F-9438-43E2-ABF6-B7909C0AC1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2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679A2-1338-1EA4-6454-4893959B2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860FB-14D9-7746-89E1-10C931063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606A5-490B-86FE-DCDD-0BB0ED08E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52BC1-AAFD-6C27-585A-7BDEA40AD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B6801-33B0-2141-7AA6-548AAC1C6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0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F28E0-FC2A-3C9F-F807-B19E5AEC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6B9BD-D562-4193-90B7-B99B81049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0B70A-6788-3F17-9266-4E31C4B6A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897CB-7D1B-D498-B1DA-A9C7B5475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5F05D-5FBC-C0EC-56EF-EBCC471E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4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F8FDB4-E590-756D-E01E-2DDACD4EC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57C15-F5DB-1697-C63A-B5C1DFD47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722DD-58DC-F9C5-60EE-6E6C4335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51022-4553-F822-4537-14456E85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8EFF0-3771-46A6-E7D6-9FFDB61F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70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189F-4232-136C-2B15-A2C7B222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2BCE-5305-3381-EFFE-9B105D5A3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103AD-3D09-03B0-9E4B-6EE5EC0CC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8A104-95A3-C766-D947-07F84DE0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A0532-D810-AE80-C53B-D4B87DB7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26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C92A-E159-45E0-AF46-87B05B84A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56398-CC6D-2898-A26A-3E75902F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97B5D-4A82-FB50-E6AA-17727D0F4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42C7D-3280-C083-2E3A-335F2D90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8049E-05A6-B3FB-81B9-8262CC80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4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ECE7-50D0-8CF5-97FF-6CD3F036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DA57-BA34-9C12-D0FF-6BCEFFEC1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F7C4D-E1F8-9E56-3094-0F9A9D4B8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8926B-3600-4861-22E9-FCCD59797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22A26-8E36-4DB3-12A5-C0976461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A8368-D992-7760-65B7-5911C2B0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2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B9FA-7D38-0008-92F1-FC23AE2D8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5F466-DF0D-1437-87D1-89C8EA3EB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1C201-42D6-2D59-0172-CE3C30548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87847-E34F-CCBE-420F-84E149D3F9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139033-33E2-5FA9-5C0E-84F8ABEC84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99E25-F66B-07E4-250E-261CD6D10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2ADE33-2618-4DCC-5E93-8CE721E6C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BEE165-9045-8398-5FDC-EF3F9BD4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4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943D-72AA-822B-6D6D-1D7E5E17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5D82E0-EF7F-8293-3ECA-90BB2435F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3CB18-0F9B-30E2-7BD3-09371CA2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C7396-52E1-CAB7-D92D-ED2CBF3E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7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0189A-D5FC-5E5A-9139-3B29414E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03301C-99CD-A723-3724-0AABFA11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68CDC-50BB-C4D0-F7D7-593BD9BF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3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DD7A-451E-4071-C41A-A4B5960F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BF068-172C-84AC-40E5-38202709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FA182-B1EC-1AE4-C2A8-B2CDCF86D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BB296-8BAB-DAC7-5E5B-F7E3BC38B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8773F-8950-FC10-46D8-A7D297BB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F0938-DFE2-171F-91B7-862AB35A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19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CAE3-2B7C-81D1-20C0-4E4F7EB3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A2E46-EC04-6C82-E962-F9D2D710E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26AFD-B528-65C3-6D4E-984292A19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B255F-27F1-BF89-F5C2-4303E94C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5D0C80-A717-710C-8397-674D4AF5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F28A3-D97F-B152-0DE8-CF5A23B9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0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27CE26-C936-5DE8-6577-EE984EB1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6C586-4AA6-1F9A-0AC4-F3105B739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720C8-01BF-A2FB-3857-C86A637FD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527AEA-DED5-4BD8-B734-D2C6F6DAD343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0559D-0CC4-D9A6-1163-7666C623C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A52EB-9528-0C54-99A4-AE130C844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27BA19-4370-4867-B7AE-EB04B4DC9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3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gif"/><Relationship Id="rId5" Type="http://schemas.openxmlformats.org/officeDocument/2006/relationships/image" Target="../media/image34.png"/><Relationship Id="rId4" Type="http://schemas.openxmlformats.org/officeDocument/2006/relationships/hyperlink" Target="https://www.perumperindo.co.id/cara-kerja-motor-dc/#google_vignett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png"/><Relationship Id="rId7" Type="http://schemas.openxmlformats.org/officeDocument/2006/relationships/hyperlink" Target="https://hades.mech.northwestern.edu/index.php/Brushed_DC_Motor_Theor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hyperlink" Target="https://www.bengkeltv.id/jenis-jenis-motor-dc/" TargetMode="External"/><Relationship Id="rId4" Type="http://schemas.openxmlformats.org/officeDocument/2006/relationships/image" Target="../media/image37.png"/><Relationship Id="rId9" Type="http://schemas.openxmlformats.org/officeDocument/2006/relationships/hyperlink" Target="https://katadata.co.id/lifestyle/varia/6568740903356/contoh-soal-gaya-lorentz-dan-pembahasannya-untuk-pelajar-smp#goog_reward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hyperlink" Target="https://id.wikipedia.org/wiki/Revolusi_per_menit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hyperlink" Target="https://stickmanphysics.com/stickman-physics-home/universal-gravitation-and-circular-motion/torqu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10" Type="http://schemas.openxmlformats.org/officeDocument/2006/relationships/image" Target="../media/image45.png"/><Relationship Id="rId4" Type="http://schemas.openxmlformats.org/officeDocument/2006/relationships/image" Target="../media/image42.gif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extrudesign.com/engineering-unit-converters/motor-torque-calculator/#google_vignett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hyperlink" Target="https://www.researchgate.net/publication/301633114_The_design_and_control_system_of_small_electric_vehicle_EV_A_review/link/5a07357b4585157013a5c0be/download?_tp=eyJjb250ZXh0Ijp7ImZpcnN0UGFnZSI6InB1YmxpY2F0aW9uIiwicGFnZSI6InB1YmxpY2F0aW9uIiwicHJldmlvdXNQYWdlIjoiX2RpcmVjdCJ9fQ" TargetMode="Externa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tonm.com/About_4/5100565.html" TargetMode="Externa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exforum.com/t/gear-ratios-for-pulling/76381/3" TargetMode="External"/><Relationship Id="rId5" Type="http://schemas.openxmlformats.org/officeDocument/2006/relationships/hyperlink" Target="https://www.youtube.com/watch?v=RE3x4nXft7U" TargetMode="Externa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hyperlink" Target="https://github.com/rizkydermawan1992/" TargetMode="External"/><Relationship Id="rId12" Type="http://schemas.openxmlformats.org/officeDocument/2006/relationships/image" Target="../media/image1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hyperlink" Target="https://technologystudent.com/gears1/gears2.htm" TargetMode="External"/><Relationship Id="rId4" Type="http://schemas.openxmlformats.org/officeDocument/2006/relationships/image" Target="../media/image54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5.jpe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image" Target="../media/image4.png"/><Relationship Id="rId7" Type="http://schemas.openxmlformats.org/officeDocument/2006/relationships/hyperlink" Target="https://dizz.com/gear-train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hyperlink" Target="https://technologystudent.com/gears1/gears3.htm" TargetMode="External"/><Relationship Id="rId4" Type="http://schemas.openxmlformats.org/officeDocument/2006/relationships/image" Target="../media/image57.gif"/><Relationship Id="rId9" Type="http://schemas.openxmlformats.org/officeDocument/2006/relationships/hyperlink" Target="https://energyeducation.ca/encyclopedia/Transmission_%28vehicle%2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otesandsketches.co.uk/Gears.html" TargetMode="Externa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hyperlink" Target="https://www.build-electronic-circuits.com/h-bridge/" TargetMode="Externa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hyperlink" Target="https://www.build-electronic-circuits.com/h-bridg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www.build-electronic-circuits.com/h-bridg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www.build-electronic-circuits.com/h-bridg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inkercad.com/things/eMNH6GTec18-h-bridge?sharecode=8k4Vxb7hQwH8EAdDyCjGKAVHk2PR2n4raWQaxV3wwkY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ti.com/lit/ds/symlink/l293d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ow2electronics.com/l293d-dual-h-bridge-motor-driver-ic-pins-circuit-working/#google_vignette" TargetMode="External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how2electronics.com/l293d-dual-h-bridge-motor-driver-ic-pins-circuit-working/#google_vignett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inkercad.com/things/jpM3ss9TpRU-l293d-motor-dc?sharecode=Gh7Pe7Kn-ET31esnQX3etd4hzKaElYvfotwawYQLqcE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inkercad.com/things/eMNH6GTec18-h-bridge?sharecode=8k4Vxb7hQwH8EAdDyCjGKAVHk2PR2n4raWQaxV3wwkY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inkercad.com/things/jpM3ss9TpRU-l293d-motor-dc?sharecode=Gh7Pe7Kn-ET31esnQX3etd4hzKaElYvfotwawYQLqcE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hyperlink" Target="https://www.youtube.com/watch?v=3cY6IzBFyJE&amp;t=6744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hyperlink" Target="https://id.wikipedia.org/wiki/Motor_arus_searah" TargetMode="External"/><Relationship Id="rId4" Type="http://schemas.openxmlformats.org/officeDocument/2006/relationships/image" Target="../media/image20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ponents101.com/motors/toy-dc-motor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4.png"/><Relationship Id="rId7" Type="http://schemas.openxmlformats.org/officeDocument/2006/relationships/hyperlink" Target="https://wiraelectrical.com/id/komponen-motor-dc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www.monolithicpower.com/en/learning/mpscholar/electric-motors/dc-motors/types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www.progressiveautomations.ca/blogs/products/cored-vs-coreless-dc-motors-which-should-you-choos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irgelliauto.com/id/blogs/news/what-is-the-difference-between-brushed-and-brushless-dc-motors?srsltid=AfmBOoooBS9xT4ciRUj0MLRr7x8v6G8jRWIjPH7cVlB4yMlAoEZnfbSq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hyperlink" Target="https://www.monolithicpower.com/en/learning/resources/brushless-vs-brushed-dc-motors" TargetMode="External"/><Relationship Id="rId4" Type="http://schemas.openxmlformats.org/officeDocument/2006/relationships/image" Target="../media/image29.jpe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67AE838-7CE3-B8E9-AB25-8CF31BF33890}"/>
              </a:ext>
            </a:extLst>
          </p:cNvPr>
          <p:cNvGrpSpPr/>
          <p:nvPr/>
        </p:nvGrpSpPr>
        <p:grpSpPr>
          <a:xfrm>
            <a:off x="-1425978" y="3612329"/>
            <a:ext cx="9539197" cy="2884098"/>
            <a:chOff x="0" y="0"/>
            <a:chExt cx="18090288" cy="52427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A3CF3D-E99C-FF7A-2FDA-8F796581C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242722" cy="52427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04C03B-35C4-CA40-57E6-724A411E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559641" y="0"/>
              <a:ext cx="5242722" cy="52427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0B67DB-6D67-8FCD-8AB3-87BB8E0CB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287924" y="0"/>
              <a:ext cx="5242722" cy="52427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D7F211-1D25-17A0-7CAB-3A87BAADC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847566" y="0"/>
              <a:ext cx="5242722" cy="5242722"/>
            </a:xfrm>
            <a:prstGeom prst="rect">
              <a:avLst/>
            </a:prstGeom>
          </p:spPr>
        </p:pic>
      </p:grpSp>
      <p:sp>
        <p:nvSpPr>
          <p:cNvPr id="9" name="TextBox 14">
            <a:extLst>
              <a:ext uri="{FF2B5EF4-FFF2-40B4-BE49-F238E27FC236}">
                <a16:creationId xmlns:a16="http://schemas.microsoft.com/office/drawing/2014/main" id="{56FF2137-1D04-1B8F-C767-42D56C134D80}"/>
              </a:ext>
            </a:extLst>
          </p:cNvPr>
          <p:cNvSpPr txBox="1"/>
          <p:nvPr/>
        </p:nvSpPr>
        <p:spPr>
          <a:xfrm>
            <a:off x="484829" y="1131612"/>
            <a:ext cx="697675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>
                <a:latin typeface="Muli Bold Bold"/>
              </a:rPr>
              <a:t>EKSPLORASI </a:t>
            </a:r>
            <a:r>
              <a:rPr lang="en-US" sz="4800" b="1" dirty="0">
                <a:solidFill>
                  <a:schemeClr val="accent5"/>
                </a:solidFill>
                <a:latin typeface="Muli Bold Bold"/>
              </a:rPr>
              <a:t>MOTOR DC </a:t>
            </a:r>
            <a:r>
              <a:rPr lang="en-US" sz="4800" b="1" dirty="0">
                <a:latin typeface="Muli Bold Bold"/>
              </a:rPr>
              <a:t>SEBAGAI AKTUATOR </a:t>
            </a:r>
            <a:r>
              <a:rPr lang="en-US" sz="4800" b="1" dirty="0">
                <a:solidFill>
                  <a:schemeClr val="accent5"/>
                </a:solidFill>
                <a:latin typeface="Muli Bold Bold"/>
              </a:rPr>
              <a:t>ROBOT BERODA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1542AD-8C9D-DFD3-23E8-E3D5DAB3C45D}"/>
              </a:ext>
            </a:extLst>
          </p:cNvPr>
          <p:cNvSpPr txBox="1"/>
          <p:nvPr/>
        </p:nvSpPr>
        <p:spPr>
          <a:xfrm>
            <a:off x="312235" y="296517"/>
            <a:ext cx="732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SHARING SESSION </a:t>
            </a:r>
            <a:r>
              <a:rPr lang="en-US" b="1" dirty="0">
                <a:solidFill>
                  <a:schemeClr val="accent5"/>
                </a:solidFill>
              </a:rPr>
              <a:t>KOMUNITAS ARDUMEKA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(8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Februari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2025) 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6084C-1104-80FC-3C8E-E2B4E7EC8760}"/>
              </a:ext>
            </a:extLst>
          </p:cNvPr>
          <p:cNvSpPr txBox="1"/>
          <p:nvPr/>
        </p:nvSpPr>
        <p:spPr>
          <a:xfrm>
            <a:off x="683435" y="3887956"/>
            <a:ext cx="555096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200" dirty="0"/>
              <a:t>Cara </a:t>
            </a:r>
            <a:r>
              <a:rPr lang="en-US" sz="2200" dirty="0" err="1"/>
              <a:t>Kerja</a:t>
            </a:r>
            <a:r>
              <a:rPr lang="en-US" sz="2200" dirty="0"/>
              <a:t> Motor DC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200" dirty="0"/>
              <a:t>RPM vs Torsi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200" dirty="0" err="1"/>
              <a:t>Sistem</a:t>
            </a:r>
            <a:r>
              <a:rPr lang="en-US" sz="2200" dirty="0"/>
              <a:t> Roda Gigi Motor DC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200" dirty="0" err="1"/>
              <a:t>Rangkaian</a:t>
            </a:r>
            <a:r>
              <a:rPr lang="en-US" sz="2200" dirty="0"/>
              <a:t> H-Bridge &amp; IC Driver Motor DC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200" dirty="0" err="1"/>
              <a:t>Kendali</a:t>
            </a:r>
            <a:r>
              <a:rPr lang="en-US" sz="2200" dirty="0"/>
              <a:t> Motor DC via </a:t>
            </a:r>
            <a:r>
              <a:rPr lang="en-US" sz="2200" dirty="0" err="1"/>
              <a:t>Mikrokontroller</a:t>
            </a:r>
            <a:endParaRPr lang="en-US" sz="2200" dirty="0"/>
          </a:p>
          <a:p>
            <a:pPr marL="342900" indent="-342900">
              <a:buAutoNum type="arabicPeriod"/>
            </a:pPr>
            <a:endParaRPr lang="en-US" sz="2200" dirty="0"/>
          </a:p>
        </p:txBody>
      </p:sp>
      <p:pic>
        <p:nvPicPr>
          <p:cNvPr id="22" name="Picture 21" descr="A logo with a wifi symbol&#10;&#10;AI-generated content may be incorrect.">
            <a:extLst>
              <a:ext uri="{FF2B5EF4-FFF2-40B4-BE49-F238E27FC236}">
                <a16:creationId xmlns:a16="http://schemas.microsoft.com/office/drawing/2014/main" id="{81B7D0E7-73D7-A91F-C356-F172DB940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351E03-7010-D143-F6E1-F964352A5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9D4E25C-FC73-6B79-2D3F-A1B2F9E34371}"/>
              </a:ext>
            </a:extLst>
          </p:cNvPr>
          <p:cNvSpPr/>
          <p:nvPr/>
        </p:nvSpPr>
        <p:spPr>
          <a:xfrm>
            <a:off x="529033" y="3535812"/>
            <a:ext cx="6046721" cy="39918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OUTLINE</a:t>
            </a:r>
          </a:p>
        </p:txBody>
      </p:sp>
      <p:pic>
        <p:nvPicPr>
          <p:cNvPr id="3" name="Picture 2" descr="Penjelasan mengenai robot mobile - Robot Indonesia">
            <a:extLst>
              <a:ext uri="{FF2B5EF4-FFF2-40B4-BE49-F238E27FC236}">
                <a16:creationId xmlns:a16="http://schemas.microsoft.com/office/drawing/2014/main" id="{F934DB93-15AC-A096-F2C5-D36656476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459" y="3273553"/>
            <a:ext cx="3468106" cy="346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duino motor controller (H-Bridge)">
            <a:extLst>
              <a:ext uri="{FF2B5EF4-FFF2-40B4-BE49-F238E27FC236}">
                <a16:creationId xmlns:a16="http://schemas.microsoft.com/office/drawing/2014/main" id="{CBF84A76-A158-139F-75A6-7F88A83E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764" y="1311998"/>
            <a:ext cx="3674948" cy="21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621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7791E-8690-324B-20E0-548FD51D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2080AE96-1E52-2E27-0F59-D7F4E9D680EA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BAGAIMANA MOTOR DC BEKERJA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8745B1F-E565-6ECC-EE27-1DDD8C2EA112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4801E453-9F5D-E004-B5AF-AEEC0F1CF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738915-60E3-63FC-B632-A4B76B83F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86FBB-DC0D-D292-2890-669BB4D0D684}"/>
              </a:ext>
            </a:extLst>
          </p:cNvPr>
          <p:cNvSpPr txBox="1"/>
          <p:nvPr/>
        </p:nvSpPr>
        <p:spPr>
          <a:xfrm>
            <a:off x="487973" y="631016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https://www.perumperindo.co.id/cara-kerja-motor-dc/#google_vignette</a:t>
            </a:r>
            <a:endParaRPr lang="en-US" sz="1200" dirty="0"/>
          </a:p>
        </p:txBody>
      </p:sp>
      <p:pic>
        <p:nvPicPr>
          <p:cNvPr id="6" name="Picture 2" descr="Gambar Motor Listrik">
            <a:extLst>
              <a:ext uri="{FF2B5EF4-FFF2-40B4-BE49-F238E27FC236}">
                <a16:creationId xmlns:a16="http://schemas.microsoft.com/office/drawing/2014/main" id="{E4BBD473-FFAD-EE3C-3CFD-404260626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4451" b="7380"/>
          <a:stretch/>
        </p:blipFill>
        <p:spPr bwMode="auto">
          <a:xfrm>
            <a:off x="658766" y="2158827"/>
            <a:ext cx="5227027" cy="386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92C6E702-82A4-D6C7-4CE6-01916339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11" y="1616424"/>
            <a:ext cx="1928796" cy="19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implified model of a DC motor">
            <a:extLst>
              <a:ext uri="{FF2B5EF4-FFF2-40B4-BE49-F238E27FC236}">
                <a16:creationId xmlns:a16="http://schemas.microsoft.com/office/drawing/2014/main" id="{4A4B40B9-A00D-3C08-A3CF-04469DAAF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73"/>
          <a:stretch/>
        </p:blipFill>
        <p:spPr bwMode="auto">
          <a:xfrm>
            <a:off x="5964724" y="1822326"/>
            <a:ext cx="5714859" cy="419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8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B2758-AFEE-B005-6305-2DEFAD910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10FC4E0D-BEA2-9664-954C-613FFE526028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HUKUM FISIKA PADA MOTOR DC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1092FC6-12BD-504F-769F-19A55836353E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935627AD-65FA-11E5-49C4-22C3A06D9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96C915-52EA-EFC5-828B-FE5764506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7170" name="Picture 2" descr="Jenis-Jenis Motor DC">
            <a:extLst>
              <a:ext uri="{FF2B5EF4-FFF2-40B4-BE49-F238E27FC236}">
                <a16:creationId xmlns:a16="http://schemas.microsoft.com/office/drawing/2014/main" id="{E8A99D08-5ECF-88E6-774E-8B290132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32" y="1203143"/>
            <a:ext cx="4485062" cy="273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78F67B-FE76-F001-A74E-934BE169745A}"/>
              </a:ext>
            </a:extLst>
          </p:cNvPr>
          <p:cNvSpPr txBox="1"/>
          <p:nvPr/>
        </p:nvSpPr>
        <p:spPr>
          <a:xfrm>
            <a:off x="324694" y="1503207"/>
            <a:ext cx="59698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Gaya Lorentz </a:t>
            </a:r>
            <a:r>
              <a:rPr lang="en-US" b="0" i="0" dirty="0" err="1">
                <a:effectLst/>
                <a:latin typeface="+mj-lt"/>
              </a:rPr>
              <a:t>adalah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gaya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dorongan</a:t>
            </a:r>
            <a:r>
              <a:rPr lang="en-US" b="0" i="0" dirty="0">
                <a:effectLst/>
                <a:latin typeface="+mj-lt"/>
              </a:rPr>
              <a:t> yang </a:t>
            </a:r>
            <a:r>
              <a:rPr lang="en-US" b="0" i="0" dirty="0" err="1">
                <a:effectLst/>
                <a:latin typeface="+mj-lt"/>
              </a:rPr>
              <a:t>bekerja</a:t>
            </a:r>
            <a:r>
              <a:rPr lang="en-US" b="0" i="0" dirty="0">
                <a:effectLst/>
                <a:latin typeface="+mj-lt"/>
              </a:rPr>
              <a:t> pada </a:t>
            </a:r>
            <a:r>
              <a:rPr lang="en-US" b="0" i="0" dirty="0" err="1">
                <a:effectLst/>
                <a:latin typeface="+mj-lt"/>
              </a:rPr>
              <a:t>kawat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dalam</a:t>
            </a:r>
            <a:r>
              <a:rPr lang="en-US" b="0" i="0" dirty="0">
                <a:effectLst/>
                <a:latin typeface="+mj-lt"/>
              </a:rPr>
              <a:t> motor </a:t>
            </a:r>
            <a:r>
              <a:rPr lang="en-US" b="0" i="0" dirty="0" err="1">
                <a:effectLst/>
                <a:latin typeface="+mj-lt"/>
              </a:rPr>
              <a:t>listrik</a:t>
            </a:r>
            <a:r>
              <a:rPr lang="en-US" b="0" i="0" dirty="0">
                <a:effectLst/>
                <a:latin typeface="+mj-lt"/>
              </a:rPr>
              <a:t> DC. </a:t>
            </a:r>
          </a:p>
          <a:p>
            <a:pPr algn="just"/>
            <a:endParaRPr lang="en-US" b="0" i="0" dirty="0"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Gaya Lorentz </a:t>
            </a:r>
            <a:r>
              <a:rPr lang="en-US" b="0" i="0" dirty="0" err="1">
                <a:effectLst/>
                <a:latin typeface="+mj-lt"/>
              </a:rPr>
              <a:t>ini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terjadi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karena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adanya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arus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listrik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b="0" i="0" dirty="0">
                <a:effectLst/>
                <a:latin typeface="+mj-lt"/>
              </a:rPr>
              <a:t>yang </a:t>
            </a:r>
            <a:r>
              <a:rPr lang="en-US" b="0" i="0" dirty="0" err="1">
                <a:effectLst/>
                <a:latin typeface="+mj-lt"/>
              </a:rPr>
              <a:t>mengalir</a:t>
            </a:r>
            <a:r>
              <a:rPr lang="en-US" b="0" i="0" dirty="0">
                <a:effectLst/>
                <a:latin typeface="+mj-lt"/>
              </a:rPr>
              <a:t> di </a:t>
            </a:r>
            <a:r>
              <a:rPr lang="en-US" b="0" i="0" dirty="0" err="1">
                <a:effectLst/>
                <a:latin typeface="+mj-lt"/>
              </a:rPr>
              <a:t>dalam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medan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magnet</a:t>
            </a:r>
            <a:r>
              <a:rPr lang="en-US" b="0" i="0" dirty="0">
                <a:effectLst/>
                <a:latin typeface="+mj-lt"/>
              </a:rPr>
              <a:t>. </a:t>
            </a:r>
          </a:p>
          <a:p>
            <a:pPr algn="just"/>
            <a:endParaRPr lang="en-US" b="0" i="0" dirty="0"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+mj-lt"/>
              </a:rPr>
              <a:t>Besarnya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gaya</a:t>
            </a:r>
            <a:r>
              <a:rPr lang="en-US" b="0" i="0" dirty="0">
                <a:effectLst/>
                <a:latin typeface="+mj-lt"/>
              </a:rPr>
              <a:t> Lorentz </a:t>
            </a:r>
            <a:r>
              <a:rPr lang="en-US" b="0" i="0" dirty="0" err="1">
                <a:effectLst/>
                <a:latin typeface="+mj-lt"/>
              </a:rPr>
              <a:t>dapat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dihitung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menggunakan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dirty="0" err="1">
                <a:latin typeface="+mj-lt"/>
              </a:rPr>
              <a:t>persamaan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berikut</a:t>
            </a:r>
            <a:r>
              <a:rPr lang="en-US" b="0" i="0" dirty="0">
                <a:effectLst/>
                <a:latin typeface="+mj-lt"/>
              </a:rPr>
              <a:t>: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E248C-7E86-65D2-F4B5-207F4D466AD7}"/>
              </a:ext>
            </a:extLst>
          </p:cNvPr>
          <p:cNvSpPr txBox="1"/>
          <p:nvPr/>
        </p:nvSpPr>
        <p:spPr>
          <a:xfrm>
            <a:off x="568863" y="3725731"/>
            <a:ext cx="6096000" cy="2444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</a:pPr>
            <a:r>
              <a:rPr lang="en-US" sz="2200" b="1" i="0" dirty="0">
                <a:effectLst/>
                <a:latin typeface="+mj-lt"/>
              </a:rPr>
              <a:t>		</a:t>
            </a:r>
            <a:r>
              <a:rPr lang="en-US" sz="2200" b="1" i="0" dirty="0">
                <a:solidFill>
                  <a:srgbClr val="FF0000"/>
                </a:solidFill>
                <a:effectLst/>
                <a:latin typeface="+mj-lt"/>
              </a:rPr>
              <a:t>F</a:t>
            </a:r>
            <a:r>
              <a:rPr lang="en-US" sz="2200" b="1" i="0" dirty="0">
                <a:effectLst/>
                <a:latin typeface="+mj-lt"/>
              </a:rPr>
              <a:t> = </a:t>
            </a:r>
            <a:r>
              <a:rPr lang="en-US" sz="2200" b="1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+mj-lt"/>
              </a:rPr>
              <a:t>B</a:t>
            </a:r>
            <a:r>
              <a:rPr lang="en-US" sz="2200" b="1" i="0" dirty="0">
                <a:effectLst/>
                <a:latin typeface="+mj-lt"/>
              </a:rPr>
              <a:t> x </a:t>
            </a:r>
            <a:r>
              <a:rPr lang="en-US" sz="2200" b="1" i="0" dirty="0">
                <a:solidFill>
                  <a:srgbClr val="00B050"/>
                </a:solidFill>
                <a:effectLst/>
                <a:latin typeface="+mj-lt"/>
              </a:rPr>
              <a:t>I</a:t>
            </a:r>
            <a:r>
              <a:rPr lang="en-US" sz="2200" b="1" i="0" dirty="0">
                <a:effectLst/>
                <a:latin typeface="+mj-lt"/>
              </a:rPr>
              <a:t> x L</a:t>
            </a:r>
            <a:endParaRPr lang="en-US" sz="2200" dirty="0">
              <a:latin typeface="+mj-lt"/>
            </a:endParaRPr>
          </a:p>
          <a:p>
            <a:pPr algn="l">
              <a:spcAft>
                <a:spcPts val="1125"/>
              </a:spcAft>
            </a:pPr>
            <a:r>
              <a:rPr lang="en-US" dirty="0" err="1">
                <a:latin typeface="+mj-lt"/>
              </a:rPr>
              <a:t>di</a:t>
            </a:r>
            <a:r>
              <a:rPr lang="en-US" b="0" i="0" dirty="0" err="1">
                <a:effectLst/>
                <a:latin typeface="+mj-lt"/>
              </a:rPr>
              <a:t>mana</a:t>
            </a:r>
            <a:r>
              <a:rPr lang="en-US" b="0" i="0" dirty="0">
                <a:effectLst/>
                <a:latin typeface="+mj-lt"/>
              </a:rPr>
              <a:t>:</a:t>
            </a:r>
          </a:p>
          <a:p>
            <a:pPr algn="l">
              <a:spcAft>
                <a:spcPts val="863"/>
              </a:spcAft>
            </a:pPr>
            <a:r>
              <a:rPr lang="en-US" b="0" i="0" dirty="0">
                <a:effectLst/>
                <a:latin typeface="+mj-lt"/>
              </a:rPr>
              <a:t>F = Gaya Lorentz (Newton)</a:t>
            </a:r>
          </a:p>
          <a:p>
            <a:pPr algn="l">
              <a:spcAft>
                <a:spcPts val="863"/>
              </a:spcAft>
            </a:pPr>
            <a:r>
              <a:rPr lang="en-US" b="0" i="0" dirty="0">
                <a:effectLst/>
                <a:latin typeface="+mj-lt"/>
              </a:rPr>
              <a:t>B = Medan magnet (Tesla)</a:t>
            </a:r>
          </a:p>
          <a:p>
            <a:pPr algn="l">
              <a:spcAft>
                <a:spcPts val="863"/>
              </a:spcAft>
            </a:pPr>
            <a:r>
              <a:rPr lang="en-US" b="0" i="0" dirty="0">
                <a:effectLst/>
                <a:latin typeface="+mj-lt"/>
              </a:rPr>
              <a:t>I = </a:t>
            </a:r>
            <a:r>
              <a:rPr lang="en-US" b="0" i="0" dirty="0" err="1">
                <a:effectLst/>
                <a:latin typeface="+mj-lt"/>
              </a:rPr>
              <a:t>Arus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listrik</a:t>
            </a:r>
            <a:r>
              <a:rPr lang="en-US" b="0" i="0" dirty="0">
                <a:effectLst/>
                <a:latin typeface="+mj-lt"/>
              </a:rPr>
              <a:t> (Ampere)</a:t>
            </a:r>
          </a:p>
          <a:p>
            <a:pPr algn="l">
              <a:spcAft>
                <a:spcPts val="863"/>
              </a:spcAft>
            </a:pPr>
            <a:r>
              <a:rPr lang="en-US" b="0" i="0" dirty="0">
                <a:effectLst/>
                <a:latin typeface="+mj-lt"/>
              </a:rPr>
              <a:t>L = Panjang </a:t>
            </a:r>
            <a:r>
              <a:rPr lang="en-US" b="0" i="0" dirty="0" err="1">
                <a:effectLst/>
                <a:latin typeface="+mj-lt"/>
              </a:rPr>
              <a:t>kawat</a:t>
            </a:r>
            <a:r>
              <a:rPr lang="en-US" b="0" i="0" dirty="0">
                <a:effectLst/>
                <a:latin typeface="+mj-lt"/>
              </a:rPr>
              <a:t> yang </a:t>
            </a:r>
            <a:r>
              <a:rPr lang="en-US" b="0" i="0" dirty="0" err="1">
                <a:effectLst/>
                <a:latin typeface="+mj-lt"/>
              </a:rPr>
              <a:t>dialiri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listrik</a:t>
            </a:r>
            <a:r>
              <a:rPr lang="en-US" b="0" i="0" dirty="0">
                <a:effectLst/>
                <a:latin typeface="+mj-lt"/>
              </a:rPr>
              <a:t> (Meter)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080E4-80BA-FD9B-B05C-24504199BC45}"/>
              </a:ext>
            </a:extLst>
          </p:cNvPr>
          <p:cNvSpPr txBox="1"/>
          <p:nvPr/>
        </p:nvSpPr>
        <p:spPr>
          <a:xfrm>
            <a:off x="568863" y="639665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https://www.bengkeltv.id/jenis-jenis-motor-dc/</a:t>
            </a:r>
            <a:endParaRPr lang="en-US" sz="12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8F26A71-C877-CC79-5C30-5A5C49F2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512" y="3981031"/>
            <a:ext cx="3425906" cy="20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584134-54A2-4190-3914-2E47C1285C2F}"/>
              </a:ext>
            </a:extLst>
          </p:cNvPr>
          <p:cNvSpPr txBox="1"/>
          <p:nvPr/>
        </p:nvSpPr>
        <p:spPr>
          <a:xfrm>
            <a:off x="7870838" y="6094097"/>
            <a:ext cx="3143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https://hades.mech.northwestern.edu/index.php/Brushed_DC_Motor_Theory</a:t>
            </a:r>
            <a:endParaRPr lang="en-US" sz="1200" dirty="0"/>
          </a:p>
        </p:txBody>
      </p:sp>
      <p:pic>
        <p:nvPicPr>
          <p:cNvPr id="7174" name="Picture 6" descr="Contoh Soal Gaya Lorentz ">
            <a:extLst>
              <a:ext uri="{FF2B5EF4-FFF2-40B4-BE49-F238E27FC236}">
                <a16:creationId xmlns:a16="http://schemas.microsoft.com/office/drawing/2014/main" id="{8C28559E-E97E-AFAA-B122-531DA9880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r="14066"/>
          <a:stretch/>
        </p:blipFill>
        <p:spPr bwMode="auto">
          <a:xfrm>
            <a:off x="4465651" y="3725731"/>
            <a:ext cx="2975516" cy="255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2A3E26-088A-591D-ABB9-F620875D35B1}"/>
              </a:ext>
            </a:extLst>
          </p:cNvPr>
          <p:cNvSpPr txBox="1"/>
          <p:nvPr/>
        </p:nvSpPr>
        <p:spPr>
          <a:xfrm>
            <a:off x="4856431" y="6234345"/>
            <a:ext cx="3616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9"/>
              </a:rPr>
              <a:t>https://katadata.co.id/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624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2CBB3-CEE6-C693-3D29-A1848E244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BCDD1FA2-1623-85EB-6A9F-0C8D928E70A0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401C8AED-DDC5-FA73-6F84-B496D1A4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EED490-81A1-7FAE-37D1-9126F50C1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7815A4-742A-CFEA-1909-3B1F4D1CF84C}"/>
              </a:ext>
            </a:extLst>
          </p:cNvPr>
          <p:cNvSpPr/>
          <p:nvPr/>
        </p:nvSpPr>
        <p:spPr>
          <a:xfrm>
            <a:off x="263703" y="2312276"/>
            <a:ext cx="11623497" cy="2091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/>
              <a:t>RPM VS TORSI</a:t>
            </a:r>
          </a:p>
        </p:txBody>
      </p:sp>
    </p:spTree>
    <p:extLst>
      <p:ext uri="{BB962C8B-B14F-4D97-AF65-F5344CB8AC3E}">
        <p14:creationId xmlns:p14="http://schemas.microsoft.com/office/powerpoint/2010/main" val="380932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6A289-3009-423B-B565-EED309DF6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1EEDAB41-9FEC-13D4-2461-4442CBD03DFC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APA ITU RPM ?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33879C6-9D3E-1951-23FE-F4DB4778544F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5AE82059-F6DB-B27D-8403-22F4A2ACC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BF810A-3909-9DD8-0581-1C4272A0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FC1DC-8E69-34AD-0CA4-A37512A703DA}"/>
              </a:ext>
            </a:extLst>
          </p:cNvPr>
          <p:cNvSpPr txBox="1"/>
          <p:nvPr/>
        </p:nvSpPr>
        <p:spPr>
          <a:xfrm>
            <a:off x="324694" y="1626046"/>
            <a:ext cx="687376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Revolusi per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menit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 (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rpm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) 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+mj-lt"/>
              </a:rPr>
              <a:t>bukan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Rotasi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Per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Menit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) </a:t>
            </a:r>
            <a:r>
              <a:rPr lang="en-US" b="0" i="0" dirty="0" err="1">
                <a:effectLst/>
                <a:latin typeface="+mj-lt"/>
              </a:rPr>
              <a:t>adalah</a:t>
            </a:r>
            <a:r>
              <a:rPr lang="en-US" b="0" i="0" dirty="0">
                <a:effectLst/>
                <a:latin typeface="+mj-lt"/>
              </a:rPr>
              <a:t> unit yang </a:t>
            </a:r>
            <a:r>
              <a:rPr lang="en-US" b="0" i="0" dirty="0" err="1">
                <a:effectLst/>
                <a:latin typeface="+mj-lt"/>
              </a:rPr>
              <a:t>digunakan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untuk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menyatakan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kecepatan</a:t>
            </a:r>
            <a:r>
              <a:rPr lang="en-US" b="0" i="0" dirty="0">
                <a:effectLst/>
                <a:latin typeface="+mj-lt"/>
              </a:rPr>
              <a:t> </a:t>
            </a:r>
            <a:r>
              <a:rPr lang="en-US" dirty="0" err="1">
                <a:latin typeface="+mj-lt"/>
              </a:rPr>
              <a:t>revolusi</a:t>
            </a:r>
            <a:r>
              <a:rPr lang="en-US" b="0" i="0" dirty="0">
                <a:effectLst/>
                <a:latin typeface="+mj-lt"/>
              </a:rPr>
              <a:t> (</a:t>
            </a:r>
            <a:r>
              <a:rPr lang="en-US" b="0" i="0" dirty="0" err="1">
                <a:effectLst/>
                <a:latin typeface="+mj-lt"/>
              </a:rPr>
              <a:t>perputaran</a:t>
            </a:r>
            <a:r>
              <a:rPr lang="en-US" b="0" i="0" dirty="0">
                <a:effectLst/>
                <a:latin typeface="+mj-lt"/>
              </a:rPr>
              <a:t>) </a:t>
            </a:r>
            <a:r>
              <a:rPr lang="en-US" b="0" i="0" dirty="0" err="1">
                <a:effectLst/>
                <a:latin typeface="+mj-lt"/>
              </a:rPr>
              <a:t>setiap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menitnya</a:t>
            </a:r>
            <a:endParaRPr lang="en-US" b="0" i="0" dirty="0">
              <a:effectLst/>
              <a:latin typeface="+mj-lt"/>
            </a:endParaRPr>
          </a:p>
          <a:p>
            <a:pPr algn="just"/>
            <a:endParaRPr lang="en-US" b="0" i="0" dirty="0">
              <a:solidFill>
                <a:srgbClr val="202122"/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v-SE" b="0" i="0" dirty="0">
                <a:solidFill>
                  <a:srgbClr val="202122"/>
                </a:solidFill>
                <a:effectLst/>
                <a:latin typeface="+mj-lt"/>
              </a:rPr>
              <a:t>RPM adalah satuan yang menyatakan </a:t>
            </a:r>
            <a:r>
              <a:rPr lang="sv-SE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jumlah putaran per menit </a:t>
            </a:r>
            <a:r>
              <a:rPr lang="sv-SE" b="0" i="0" dirty="0">
                <a:solidFill>
                  <a:srgbClr val="202122"/>
                </a:solidFill>
                <a:effectLst/>
                <a:latin typeface="+mj-lt"/>
              </a:rPr>
              <a:t>dari semua benda yang berputar seperti mesin, piringan, bola dsb.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v-SE" dirty="0">
              <a:solidFill>
                <a:srgbClr val="202122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Contoh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: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mesin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 </a:t>
            </a:r>
            <a:r>
              <a:rPr lang="en-US" dirty="0" err="1">
                <a:latin typeface="+mj-lt"/>
              </a:rPr>
              <a:t>mobil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 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berputar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antara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600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sampai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6.000 rpm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berarti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berputar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sebanyak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600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sampai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6.000 kali per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menit</a:t>
            </a:r>
            <a:endParaRPr lang="en-US" b="1" i="0" dirty="0">
              <a:solidFill>
                <a:schemeClr val="accent5">
                  <a:lumMod val="75000"/>
                </a:schemeClr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K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esalahan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dalam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definisi</a:t>
            </a:r>
            <a:r>
              <a:rPr lang="en-US" i="0" dirty="0">
                <a:effectLst/>
                <a:latin typeface="+mj-lt"/>
              </a:rPr>
              <a:t>: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 </a:t>
            </a:r>
            <a:r>
              <a:rPr lang="en-US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ke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mungkinan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terjadi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akibat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penerjemahan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yang salah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dari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bahasa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inggris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(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rpm = revolution per minutes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)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ke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bahasa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indonesia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(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rpm =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rotasi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per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menit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)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sehingga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jadinya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(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rpm = rotation per minutes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).</a:t>
            </a:r>
            <a:endParaRPr lang="en-US" dirty="0">
              <a:solidFill>
                <a:srgbClr val="202122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C008D-1152-30B1-EC63-83856C72C65B}"/>
              </a:ext>
            </a:extLst>
          </p:cNvPr>
          <p:cNvSpPr txBox="1"/>
          <p:nvPr/>
        </p:nvSpPr>
        <p:spPr>
          <a:xfrm>
            <a:off x="241737" y="6174138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https://id.wikipedia.org/wiki/Revolusi_per_menit</a:t>
            </a:r>
            <a:endParaRPr lang="en-US" sz="1200" dirty="0"/>
          </a:p>
        </p:txBody>
      </p:sp>
      <p:pic>
        <p:nvPicPr>
          <p:cNvPr id="1026" name="Picture 2" descr="ARDUINO PID Control Tutorial Kendali Kecepatan Motor DC (RPM) dilengkapi  Keypad 4x4 dan LCD 16x2">
            <a:extLst>
              <a:ext uri="{FF2B5EF4-FFF2-40B4-BE49-F238E27FC236}">
                <a16:creationId xmlns:a16="http://schemas.microsoft.com/office/drawing/2014/main" id="{5A1E28D5-A7EE-DB13-9027-60B8416A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590" y="1503207"/>
            <a:ext cx="2903765" cy="21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namo Motor DC 7340 DC 12 - 24V High RPM High Quality Dinamo Motor  Berkualitas Tinggi Dinamo Motor Untuk E-Commerce - Lazada | Lazada Indonesia">
            <a:extLst>
              <a:ext uri="{FF2B5EF4-FFF2-40B4-BE49-F238E27FC236}">
                <a16:creationId xmlns:a16="http://schemas.microsoft.com/office/drawing/2014/main" id="{18608E4F-9D7A-85EB-69C6-6B804A2A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58" y="3956865"/>
            <a:ext cx="2563812" cy="256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1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7F5D4-EDF0-464F-440B-F250F846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C7CEEEFA-F44C-280D-B644-69530D9FC634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APA ITU TORSI?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DE3E1EC-C07C-525F-A00D-5F1459E00512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18B66F10-A240-336C-098E-FE0045DC8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1D709D-389F-4077-078F-5E2CD36C3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E63A55-D990-50DF-C6A3-EEB781E5753B}"/>
              </a:ext>
            </a:extLst>
          </p:cNvPr>
          <p:cNvSpPr txBox="1"/>
          <p:nvPr/>
        </p:nvSpPr>
        <p:spPr>
          <a:xfrm>
            <a:off x="3677317" y="1301928"/>
            <a:ext cx="79458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Momen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gaya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i="0" dirty="0" err="1">
                <a:effectLst/>
                <a:latin typeface="+mj-lt"/>
              </a:rPr>
              <a:t>atau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torsi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adalah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besaran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gaya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yang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bekerja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sampai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mengakibatkan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benda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bergerak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melingkar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+mj-lt"/>
              </a:rPr>
              <a:t>di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imana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benda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tersebut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bergerak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pada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suatu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+mj-lt"/>
              </a:rPr>
              <a:t>poros</a:t>
            </a:r>
            <a:r>
              <a:rPr lang="en-US" b="0" i="0" dirty="0">
                <a:solidFill>
                  <a:srgbClr val="333333"/>
                </a:solidFill>
                <a:effectLst/>
                <a:latin typeface="+mj-lt"/>
              </a:rPr>
              <a:t>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Torsi </a:t>
            </a:r>
            <a:r>
              <a:rPr lang="en-US" dirty="0" err="1">
                <a:latin typeface="+mj-lt"/>
              </a:rPr>
              <a:t>meningkat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ketika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gaya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tegak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lurus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diterapkan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semakin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jauh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titik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tumpu</a:t>
            </a:r>
            <a:r>
              <a:rPr lang="en-US" dirty="0">
                <a:latin typeface="+mj-lt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Torsi juga </a:t>
            </a:r>
            <a:r>
              <a:rPr lang="en-US" dirty="0" err="1">
                <a:latin typeface="+mj-lt"/>
              </a:rPr>
              <a:t>meningkat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ketika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besar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gaya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itu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sendiri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bertambah</a:t>
            </a:r>
            <a:r>
              <a:rPr lang="en-US" dirty="0">
                <a:latin typeface="+mj-lt"/>
              </a:rPr>
              <a:t>. 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Jadi, </a:t>
            </a:r>
            <a:r>
              <a:rPr lang="en-US" dirty="0" err="1">
                <a:latin typeface="+mj-lt"/>
              </a:rPr>
              <a:t>gaya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tegak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lurus</a:t>
            </a:r>
            <a:r>
              <a:rPr lang="en-US" dirty="0">
                <a:latin typeface="+mj-lt"/>
              </a:rPr>
              <a:t> dan </a:t>
            </a:r>
            <a:r>
              <a:rPr lang="en-US" dirty="0" err="1">
                <a:latin typeface="+mj-lt"/>
              </a:rPr>
              <a:t>jarak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memiliki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hubungan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langsung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dengan</a:t>
            </a:r>
            <a:r>
              <a:rPr lang="en-US" dirty="0">
                <a:latin typeface="+mj-lt"/>
              </a:rPr>
              <a:t> torsi. Oleh </a:t>
            </a:r>
            <a:r>
              <a:rPr lang="en-US" dirty="0" err="1">
                <a:latin typeface="+mj-lt"/>
              </a:rPr>
              <a:t>karena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itu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jika</a:t>
            </a:r>
            <a:r>
              <a:rPr lang="en-US" dirty="0">
                <a:latin typeface="+mj-lt"/>
              </a:rPr>
              <a:t> salah </a:t>
            </a:r>
            <a:r>
              <a:rPr lang="en-US" dirty="0" err="1">
                <a:latin typeface="+mj-lt"/>
              </a:rPr>
              <a:t>satu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gaya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tegak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lurus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atau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jarak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meningkat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dengan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semua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faktor</a:t>
            </a:r>
            <a:r>
              <a:rPr lang="en-US" dirty="0">
                <a:latin typeface="+mj-lt"/>
              </a:rPr>
              <a:t> lain </a:t>
            </a:r>
            <a:r>
              <a:rPr lang="en-US" dirty="0" err="1">
                <a:latin typeface="+mj-lt"/>
              </a:rPr>
              <a:t>tetap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sama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maka</a:t>
            </a:r>
            <a:r>
              <a:rPr lang="en-US" dirty="0">
                <a:latin typeface="+mj-lt"/>
              </a:rPr>
              <a:t> torsi </a:t>
            </a:r>
            <a:r>
              <a:rPr lang="en-US" dirty="0" err="1">
                <a:latin typeface="+mj-lt"/>
              </a:rPr>
              <a:t>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bertambah</a:t>
            </a:r>
            <a:r>
              <a:rPr lang="en-US" dirty="0">
                <a:latin typeface="+mj-lt"/>
              </a:rPr>
              <a:t>.</a:t>
            </a:r>
            <a:endParaRPr lang="en-US" b="0" i="0" dirty="0">
              <a:solidFill>
                <a:srgbClr val="333333"/>
              </a:solidFill>
              <a:effectLst/>
              <a:latin typeface="+mj-lt"/>
            </a:endParaRPr>
          </a:p>
        </p:txBody>
      </p:sp>
      <p:pic>
        <p:nvPicPr>
          <p:cNvPr id="1026" name="Picture 2" descr="increasing torque">
            <a:extLst>
              <a:ext uri="{FF2B5EF4-FFF2-40B4-BE49-F238E27FC236}">
                <a16:creationId xmlns:a16="http://schemas.microsoft.com/office/drawing/2014/main" id="{F2B62962-CA31-1511-DAA9-A53BC69D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20" y="4263942"/>
            <a:ext cx="2732690" cy="204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ckwise Counterclockwise">
            <a:extLst>
              <a:ext uri="{FF2B5EF4-FFF2-40B4-BE49-F238E27FC236}">
                <a16:creationId xmlns:a16="http://schemas.microsoft.com/office/drawing/2014/main" id="{3A826FF4-F766-14CB-8008-D4F0A4951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94" y="1325272"/>
            <a:ext cx="3269844" cy="24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ximum Torque">
            <a:extLst>
              <a:ext uri="{FF2B5EF4-FFF2-40B4-BE49-F238E27FC236}">
                <a16:creationId xmlns:a16="http://schemas.microsoft.com/office/drawing/2014/main" id="{B1B96E74-B6AD-E415-09F5-406FC7F2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75" y="4519895"/>
            <a:ext cx="2391419" cy="17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2316B4-0A00-2677-C70F-B349FE39CB66}"/>
              </a:ext>
            </a:extLst>
          </p:cNvPr>
          <p:cNvSpPr txBox="1"/>
          <p:nvPr/>
        </p:nvSpPr>
        <p:spPr>
          <a:xfrm>
            <a:off x="93826" y="6541128"/>
            <a:ext cx="80193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https://stickmanphysics.com/stickman-physics-home/universal-gravitation-and-circular-motion/torque/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24457C-26E9-1DE9-5441-297AC761AB03}"/>
                  </a:ext>
                </a:extLst>
              </p:cNvPr>
              <p:cNvSpPr txBox="1"/>
              <p:nvPr/>
            </p:nvSpPr>
            <p:spPr>
              <a:xfrm>
                <a:off x="5701549" y="4362648"/>
                <a:ext cx="1573444" cy="4924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24457C-26E9-1DE9-5441-297AC761A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549" y="4362648"/>
                <a:ext cx="157344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D1DD9F-7C68-2D06-A39F-426DB26A2BC6}"/>
                  </a:ext>
                </a:extLst>
              </p:cNvPr>
              <p:cNvSpPr txBox="1"/>
              <p:nvPr/>
            </p:nvSpPr>
            <p:spPr>
              <a:xfrm>
                <a:off x="5701549" y="5545934"/>
                <a:ext cx="2302105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D1DD9F-7C68-2D06-A39F-426DB26A2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549" y="5545934"/>
                <a:ext cx="230210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C9DFDD-DDB6-19F5-9657-D392A648CF96}"/>
                  </a:ext>
                </a:extLst>
              </p:cNvPr>
              <p:cNvSpPr txBox="1"/>
              <p:nvPr/>
            </p:nvSpPr>
            <p:spPr>
              <a:xfrm>
                <a:off x="8346442" y="4312685"/>
                <a:ext cx="350230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200" dirty="0">
                    <a:latin typeface="+mj-lt"/>
                  </a:rPr>
                  <a:t> = Torsi (Nm)</a:t>
                </a:r>
              </a:p>
              <a:p>
                <a:r>
                  <a:rPr lang="en-US" sz="2200" dirty="0">
                    <a:latin typeface="+mj-lt"/>
                  </a:rPr>
                  <a:t>F = Gaya (N)</a:t>
                </a:r>
              </a:p>
              <a:p>
                <a:r>
                  <a:rPr lang="en-US" sz="2200" dirty="0">
                    <a:latin typeface="+mj-lt"/>
                  </a:rPr>
                  <a:t>d = Panjang </a:t>
                </a:r>
                <a:r>
                  <a:rPr lang="en-US" sz="2200" dirty="0" err="1">
                    <a:latin typeface="+mj-lt"/>
                  </a:rPr>
                  <a:t>Lengan</a:t>
                </a:r>
                <a:r>
                  <a:rPr lang="en-US" sz="2200" dirty="0">
                    <a:latin typeface="+mj-lt"/>
                  </a:rPr>
                  <a:t> (m)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200" dirty="0">
                    <a:latin typeface="+mj-lt"/>
                  </a:rPr>
                  <a:t> = </a:t>
                </a:r>
                <a:r>
                  <a:rPr lang="en-US" sz="2200" dirty="0" err="1">
                    <a:latin typeface="+mj-lt"/>
                  </a:rPr>
                  <a:t>Sudut</a:t>
                </a:r>
                <a:r>
                  <a:rPr lang="en-US" sz="2200" dirty="0">
                    <a:latin typeface="+mj-lt"/>
                  </a:rPr>
                  <a:t> </a:t>
                </a:r>
                <a:r>
                  <a:rPr lang="en-US" sz="2200" dirty="0" err="1">
                    <a:latin typeface="+mj-lt"/>
                  </a:rPr>
                  <a:t>lengan</a:t>
                </a:r>
                <a:endParaRPr lang="en-US" sz="22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C9DFDD-DDB6-19F5-9657-D392A648C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442" y="4312685"/>
                <a:ext cx="3502306" cy="1446550"/>
              </a:xfrm>
              <a:prstGeom prst="rect">
                <a:avLst/>
              </a:prstGeom>
              <a:blipFill>
                <a:blip r:embed="rId10"/>
                <a:stretch>
                  <a:fillRect l="-2261" t="-2101" b="-7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5990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5B73F-C4D5-53BD-B605-1971083E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589A947B-2C1E-4C70-62E6-FE8A432A9F66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KORELASI RPM DAN TORSI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64B7778-87CB-50EC-47F9-06EDB40E33B2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21E86590-FB63-764E-B373-EEEA893A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22DD31-D89C-D86A-9D2C-42D859683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885CFE-3CCE-D119-1B17-2CF5AB5E8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45" t="28506" r="11644" b="25232"/>
          <a:stretch/>
        </p:blipFill>
        <p:spPr>
          <a:xfrm>
            <a:off x="6374677" y="1589301"/>
            <a:ext cx="5652725" cy="4225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8E20D-C88B-8145-0D91-396FFD75C732}"/>
              </a:ext>
            </a:extLst>
          </p:cNvPr>
          <p:cNvSpPr txBox="1"/>
          <p:nvPr/>
        </p:nvSpPr>
        <p:spPr>
          <a:xfrm>
            <a:off x="6547945" y="5912096"/>
            <a:ext cx="56440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https://www.researchgate.net/publication/301633114_The_design_and_control_system_of_small_electric_vehicle_EV_A_review/link/5a07357b4585157013a5c0be/download?_tp=eyJjb250ZXh0Ijp7ImZpcnN0UGFnZSI6InB1YmxpY2F0aW9uIiwicGFnZSI6InB1YmxpY2F0aW9uIiwicHJldmlvdXNQYWdlIjoiX2RpcmVjdCJ9fQ</a:t>
            </a:r>
            <a:endParaRPr lang="en-US" sz="1200" dirty="0"/>
          </a:p>
        </p:txBody>
      </p:sp>
      <p:pic>
        <p:nvPicPr>
          <p:cNvPr id="10" name="Picture 2" descr="Motor Torque Calculator">
            <a:extLst>
              <a:ext uri="{FF2B5EF4-FFF2-40B4-BE49-F238E27FC236}">
                <a16:creationId xmlns:a16="http://schemas.microsoft.com/office/drawing/2014/main" id="{E382FAEE-D78E-3610-492A-51F97518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52" y="1589301"/>
            <a:ext cx="5813338" cy="29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EF0EB2-0239-E7FD-3ABC-6F4903DE5167}"/>
              </a:ext>
            </a:extLst>
          </p:cNvPr>
          <p:cNvSpPr txBox="1"/>
          <p:nvPr/>
        </p:nvSpPr>
        <p:spPr>
          <a:xfrm>
            <a:off x="561536" y="4807034"/>
            <a:ext cx="3773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https://extrudesign.com/engineering-unit-converters/motor-torque-calculator/#google_vignette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0232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D6D56-6D84-C51D-DE5E-871A1F43C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631693C7-DBB3-F442-E7DB-92421C18B49A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06362EF3-A91E-9859-3535-D46C9634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690B1F-3915-50B7-7C15-5D809D97C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A042E8-AE24-668F-71CA-D87647117AC8}"/>
              </a:ext>
            </a:extLst>
          </p:cNvPr>
          <p:cNvSpPr/>
          <p:nvPr/>
        </p:nvSpPr>
        <p:spPr>
          <a:xfrm>
            <a:off x="263703" y="2312276"/>
            <a:ext cx="11623497" cy="2091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/>
              <a:t>SISTEM RODA GIGI MOTOR DC</a:t>
            </a:r>
          </a:p>
        </p:txBody>
      </p:sp>
    </p:spTree>
    <p:extLst>
      <p:ext uri="{BB962C8B-B14F-4D97-AF65-F5344CB8AC3E}">
        <p14:creationId xmlns:p14="http://schemas.microsoft.com/office/powerpoint/2010/main" val="139334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1C62-04EA-EE7F-ADC8-9C9EBFE6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BE0A9AB9-2CC0-15E1-E707-91A1EB779BD5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GEARBOX MOTOR DC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F7EAE00-4A54-0613-9FAA-C1625E682E0A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8ACD3DA0-80E4-7F65-79E4-C45608255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8306FD-9B36-7EA1-3856-315918A42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618C9-2726-9780-3C93-698895284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28" y="2049744"/>
            <a:ext cx="2908168" cy="3068793"/>
          </a:xfrm>
          <a:prstGeom prst="rect">
            <a:avLst/>
          </a:prstGeom>
        </p:spPr>
      </p:pic>
      <p:pic>
        <p:nvPicPr>
          <p:cNvPr id="1032" name="Picture 8" descr="pic">
            <a:extLst>
              <a:ext uri="{FF2B5EF4-FFF2-40B4-BE49-F238E27FC236}">
                <a16:creationId xmlns:a16="http://schemas.microsoft.com/office/drawing/2014/main" id="{77A2C2CC-7FE3-28BC-7877-72E2D7539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52" y="1503208"/>
            <a:ext cx="6736062" cy="425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8F4F11-CD12-A458-01B6-752F231CD881}"/>
              </a:ext>
            </a:extLst>
          </p:cNvPr>
          <p:cNvSpPr txBox="1"/>
          <p:nvPr/>
        </p:nvSpPr>
        <p:spPr>
          <a:xfrm>
            <a:off x="4352352" y="566090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https://www.etonm.com/About_4/5100565.html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35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8A65F-4AB5-F7F3-B69A-F5EF9702B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8BD8ADE6-E61F-0629-E742-3689753CEBC1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SISTEM RODA GIGI SEDERHANA (</a:t>
            </a:r>
            <a:r>
              <a:rPr lang="en-US" sz="3000" b="1" i="1" dirty="0">
                <a:latin typeface="Muli Black Bold"/>
              </a:rPr>
              <a:t>SIMPLE GEAR</a:t>
            </a:r>
            <a:r>
              <a:rPr lang="en-US" sz="3000" b="1" dirty="0">
                <a:latin typeface="Muli Black Bold"/>
              </a:rPr>
              <a:t>)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0016D29D-FADE-4EB7-E327-3E6980284646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981667C7-2125-4247-CC51-85A9FE0FC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9A3D61-1A20-1EFE-CDE9-20EE672F3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3" name="Picture 2" descr="A close-up of a gear&#10;&#10;AI-generated content may be incorrect.">
            <a:extLst>
              <a:ext uri="{FF2B5EF4-FFF2-40B4-BE49-F238E27FC236}">
                <a16:creationId xmlns:a16="http://schemas.microsoft.com/office/drawing/2014/main" id="{35A42AC5-20F1-511A-459E-DF0149A54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213" y="3760116"/>
            <a:ext cx="3423002" cy="2489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5E9CDD-7F4C-8ADB-D91A-7761F5596C2D}"/>
              </a:ext>
            </a:extLst>
          </p:cNvPr>
          <p:cNvSpPr txBox="1"/>
          <p:nvPr/>
        </p:nvSpPr>
        <p:spPr>
          <a:xfrm>
            <a:off x="8241293" y="6131552"/>
            <a:ext cx="194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(</a:t>
            </a:r>
            <a:r>
              <a:rPr lang="en-US" sz="1600" b="1" i="1" dirty="0"/>
              <a:t>INPUT GEAR</a:t>
            </a:r>
            <a:r>
              <a:rPr lang="en-US" sz="1600" b="1" dirty="0"/>
              <a:t>)</a:t>
            </a:r>
            <a:endParaRPr lang="en-US" sz="16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8E654-D113-BE30-10F6-F5A25948E7EB}"/>
              </a:ext>
            </a:extLst>
          </p:cNvPr>
          <p:cNvSpPr txBox="1"/>
          <p:nvPr/>
        </p:nvSpPr>
        <p:spPr>
          <a:xfrm>
            <a:off x="9833274" y="6131552"/>
            <a:ext cx="1941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(</a:t>
            </a:r>
            <a:r>
              <a:rPr lang="en-US" sz="1600" b="1" i="1" dirty="0"/>
              <a:t>OUTPUT GEAR</a:t>
            </a:r>
            <a:r>
              <a:rPr lang="en-US" sz="1600" b="1" dirty="0"/>
              <a:t>)</a:t>
            </a:r>
            <a:endParaRPr lang="en-US" sz="16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4D0EA-F460-BF9A-1E71-F18146994D2E}"/>
              </a:ext>
            </a:extLst>
          </p:cNvPr>
          <p:cNvSpPr txBox="1"/>
          <p:nvPr/>
        </p:nvSpPr>
        <p:spPr>
          <a:xfrm>
            <a:off x="324694" y="1424776"/>
            <a:ext cx="728479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+mj-lt"/>
              </a:rPr>
              <a:t>Input Gear (Driver):</a:t>
            </a:r>
          </a:p>
          <a:p>
            <a:pPr algn="just"/>
            <a:endParaRPr lang="en-US" dirty="0"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Roda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menerima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tenaga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langsung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sumber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tenaga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seperti</a:t>
            </a:r>
            <a:r>
              <a:rPr lang="en-US" dirty="0">
                <a:latin typeface="+mj-lt"/>
              </a:rPr>
              <a:t> motor </a:t>
            </a:r>
            <a:r>
              <a:rPr lang="en-US" dirty="0" err="1">
                <a:latin typeface="+mj-lt"/>
              </a:rPr>
              <a:t>atau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engkol</a:t>
            </a:r>
            <a:r>
              <a:rPr lang="en-US" dirty="0">
                <a:latin typeface="+mj-lt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Berfungsi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sebagai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penggerak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utama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dalam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transmisi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roda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Putaran</a:t>
            </a:r>
            <a:r>
              <a:rPr lang="en-US" dirty="0">
                <a:latin typeface="+mj-lt"/>
              </a:rPr>
              <a:t> dan </a:t>
            </a:r>
            <a:r>
              <a:rPr lang="en-US" dirty="0" err="1">
                <a:latin typeface="+mj-lt"/>
              </a:rPr>
              <a:t>kecepatan</a:t>
            </a:r>
            <a:r>
              <a:rPr lang="en-US" dirty="0">
                <a:latin typeface="+mj-lt"/>
              </a:rPr>
              <a:t> driver gear </a:t>
            </a:r>
            <a:r>
              <a:rPr lang="en-US" dirty="0" err="1">
                <a:latin typeface="+mj-lt"/>
              </a:rPr>
              <a:t>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menentukan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bagaimana</a:t>
            </a:r>
            <a:r>
              <a:rPr lang="en-US" dirty="0">
                <a:latin typeface="+mj-lt"/>
              </a:rPr>
              <a:t> output gear </a:t>
            </a:r>
            <a:r>
              <a:rPr lang="en-US" dirty="0" err="1">
                <a:latin typeface="+mj-lt"/>
              </a:rPr>
              <a:t>berputar</a:t>
            </a:r>
            <a:r>
              <a:rPr lang="en-US" dirty="0">
                <a:latin typeface="+mj-lt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algn="just"/>
            <a:r>
              <a:rPr lang="en-US" b="1" dirty="0">
                <a:latin typeface="+mj-lt"/>
              </a:rPr>
              <a:t>Output Gear (Driven):</a:t>
            </a:r>
          </a:p>
          <a:p>
            <a:pPr algn="just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Roda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menerima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tenaga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dari</a:t>
            </a:r>
            <a:r>
              <a:rPr lang="en-US" dirty="0">
                <a:latin typeface="+mj-lt"/>
              </a:rPr>
              <a:t> input gear </a:t>
            </a:r>
            <a:r>
              <a:rPr lang="en-US" dirty="0" err="1">
                <a:latin typeface="+mj-lt"/>
              </a:rPr>
              <a:t>melalui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kontak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Berputar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sebagai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hasil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pergerakan</a:t>
            </a:r>
            <a:r>
              <a:rPr lang="en-US" dirty="0">
                <a:latin typeface="+mj-lt"/>
              </a:rPr>
              <a:t> driver gear.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Kecepatan</a:t>
            </a:r>
            <a:r>
              <a:rPr lang="en-US" dirty="0">
                <a:latin typeface="+mj-lt"/>
              </a:rPr>
              <a:t> dan </a:t>
            </a:r>
            <a:r>
              <a:rPr lang="en-US" dirty="0" err="1">
                <a:latin typeface="+mj-lt"/>
              </a:rPr>
              <a:t>arah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putarnya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tergantung</a:t>
            </a:r>
            <a:r>
              <a:rPr lang="en-US" dirty="0">
                <a:latin typeface="+mj-lt"/>
              </a:rPr>
              <a:t> pada </a:t>
            </a:r>
            <a:r>
              <a:rPr lang="en-US" dirty="0" err="1">
                <a:latin typeface="+mj-lt"/>
              </a:rPr>
              <a:t>rasio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serta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konfigurasi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roda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digunakan</a:t>
            </a:r>
            <a:endParaRPr lang="en-US" dirty="0">
              <a:latin typeface="+mj-lt"/>
            </a:endParaRPr>
          </a:p>
        </p:txBody>
      </p:sp>
      <p:pic>
        <p:nvPicPr>
          <p:cNvPr id="2050" name="Picture 2" descr="15516_1">
            <a:extLst>
              <a:ext uri="{FF2B5EF4-FFF2-40B4-BE49-F238E27FC236}">
                <a16:creationId xmlns:a16="http://schemas.microsoft.com/office/drawing/2014/main" id="{D780213E-51B9-6588-9EC6-9E34563C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474" y="1177949"/>
            <a:ext cx="3680136" cy="27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878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864A-943B-908B-FF53-2F4CD022F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5166D919-E4C5-8C0D-C9B0-B212DF7914BD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RASIO RODA GIGI (</a:t>
            </a:r>
            <a:r>
              <a:rPr lang="en-US" sz="3000" b="1" i="1" dirty="0">
                <a:latin typeface="Muli Black Bold"/>
              </a:rPr>
              <a:t>GEAR RATIO</a:t>
            </a:r>
            <a:r>
              <a:rPr lang="en-US" sz="3000" b="1" dirty="0">
                <a:latin typeface="Muli Black Bold"/>
              </a:rPr>
              <a:t>)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9974F84-EEEA-5CFB-9C89-3350D1D16A13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82D192DA-774A-F5B2-1CAF-618C35A19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4045BF-C9CF-17DC-2775-5C21EF50A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ACFEC-CD7D-1A85-8EC5-BAAE4318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50" t="8484" r="7532" b="12234"/>
          <a:stretch/>
        </p:blipFill>
        <p:spPr>
          <a:xfrm>
            <a:off x="275012" y="2243290"/>
            <a:ext cx="5543789" cy="2942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2971F2-BAFA-AB71-ECC3-83CF26F6167C}"/>
              </a:ext>
            </a:extLst>
          </p:cNvPr>
          <p:cNvSpPr txBox="1"/>
          <p:nvPr/>
        </p:nvSpPr>
        <p:spPr>
          <a:xfrm>
            <a:off x="541700" y="5185873"/>
            <a:ext cx="2410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Source: </a:t>
            </a:r>
            <a:r>
              <a:rPr lang="en-US" sz="1200" dirty="0" err="1">
                <a:hlinkClick r:id="rId5"/>
              </a:rPr>
              <a:t>Youtube</a:t>
            </a:r>
            <a:r>
              <a:rPr lang="en-US" sz="1200" dirty="0">
                <a:hlinkClick r:id="rId5"/>
              </a:rPr>
              <a:t> Jago </a:t>
            </a:r>
            <a:r>
              <a:rPr lang="en-US" sz="1200" dirty="0" err="1">
                <a:hlinkClick r:id="rId5"/>
              </a:rPr>
              <a:t>Otomotif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53ED94-494C-6B8D-527C-A8089A34B958}"/>
              </a:ext>
            </a:extLst>
          </p:cNvPr>
          <p:cNvSpPr txBox="1"/>
          <p:nvPr/>
        </p:nvSpPr>
        <p:spPr>
          <a:xfrm>
            <a:off x="6373200" y="4195088"/>
            <a:ext cx="4708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6"/>
              </a:rPr>
              <a:t>https://www.vexforum.com/t/gear-ratios-for-pulling/76381/3</a:t>
            </a:r>
            <a:endParaRPr lang="en-US" sz="1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E22A4D-7091-3451-4931-9CD3059CAD89}"/>
              </a:ext>
            </a:extLst>
          </p:cNvPr>
          <p:cNvSpPr txBox="1"/>
          <p:nvPr/>
        </p:nvSpPr>
        <p:spPr>
          <a:xfrm>
            <a:off x="6150739" y="4509045"/>
            <a:ext cx="579120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Z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&gt;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Z</a:t>
            </a:r>
            <a:r>
              <a:rPr lang="en-US" b="1" baseline="-250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out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maka</a:t>
            </a:r>
            <a:r>
              <a:rPr lang="en-US" dirty="0">
                <a:latin typeface="+mj-lt"/>
              </a:rPr>
              <a:t> speed (rpm) naik dan torsi </a:t>
            </a:r>
            <a:r>
              <a:rPr lang="en-US" dirty="0" err="1">
                <a:latin typeface="+mj-lt"/>
              </a:rPr>
              <a:t>turun</a:t>
            </a:r>
            <a:endParaRPr lang="en-US" dirty="0">
              <a:latin typeface="+mj-lt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Z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=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Z</a:t>
            </a:r>
            <a:r>
              <a:rPr lang="en-US" b="1" baseline="-250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out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(1:1) </a:t>
            </a:r>
            <a:r>
              <a:rPr lang="en-US" dirty="0" err="1">
                <a:latin typeface="+mj-lt"/>
              </a:rPr>
              <a:t>maka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tidak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perubahan</a:t>
            </a:r>
            <a:r>
              <a:rPr lang="en-US" dirty="0">
                <a:latin typeface="+mj-lt"/>
              </a:rPr>
              <a:t> speed dan torsi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Z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&lt;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Z</a:t>
            </a:r>
            <a:r>
              <a:rPr lang="en-US" b="1" baseline="-25000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out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maka</a:t>
            </a:r>
            <a:r>
              <a:rPr lang="en-US" dirty="0">
                <a:latin typeface="+mj-lt"/>
              </a:rPr>
              <a:t> speed (rpm) </a:t>
            </a:r>
            <a:r>
              <a:rPr lang="en-US" dirty="0" err="1">
                <a:latin typeface="+mj-lt"/>
              </a:rPr>
              <a:t>turun</a:t>
            </a:r>
            <a:r>
              <a:rPr lang="en-US" dirty="0">
                <a:latin typeface="+mj-lt"/>
              </a:rPr>
              <a:t> dan torsi naik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A42463-4C45-3223-5FFD-181D96BE2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658" y="1589609"/>
            <a:ext cx="5811717" cy="265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7;p1">
            <a:extLst>
              <a:ext uri="{FF2B5EF4-FFF2-40B4-BE49-F238E27FC236}">
                <a16:creationId xmlns:a16="http://schemas.microsoft.com/office/drawing/2014/main" id="{B9BC6707-8351-4C13-3EE0-53F3AA3AA121}"/>
              </a:ext>
            </a:extLst>
          </p:cNvPr>
          <p:cNvSpPr txBox="1"/>
          <p:nvPr/>
        </p:nvSpPr>
        <p:spPr>
          <a:xfrm>
            <a:off x="6915046" y="4908979"/>
            <a:ext cx="5757940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Rizky</a:t>
            </a:r>
            <a:r>
              <a:rPr lang="en-US" sz="23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1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Dermawan</a:t>
            </a:r>
            <a:r>
              <a:rPr lang="en-US" sz="23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300" b="1" i="0" u="none" strike="noStrike" cap="none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S.Si</a:t>
            </a:r>
            <a:r>
              <a:rPr lang="en-US" sz="23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3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7;p1">
            <a:extLst>
              <a:ext uri="{FF2B5EF4-FFF2-40B4-BE49-F238E27FC236}">
                <a16:creationId xmlns:a16="http://schemas.microsoft.com/office/drawing/2014/main" id="{F32B05BE-E8BC-616A-AB16-C143B2C00B4E}"/>
              </a:ext>
            </a:extLst>
          </p:cNvPr>
          <p:cNvSpPr txBox="1"/>
          <p:nvPr/>
        </p:nvSpPr>
        <p:spPr>
          <a:xfrm>
            <a:off x="1267587" y="1641829"/>
            <a:ext cx="83084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S1 Kimia Universitas </a:t>
            </a:r>
            <a:r>
              <a:rPr lang="en-US" sz="20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Hasanuddin</a:t>
            </a:r>
            <a:endParaRPr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AE07ABED-4AB4-EBC4-FC5A-73EBB0B026CB}"/>
              </a:ext>
            </a:extLst>
          </p:cNvPr>
          <p:cNvSpPr txBox="1"/>
          <p:nvPr/>
        </p:nvSpPr>
        <p:spPr>
          <a:xfrm>
            <a:off x="655079" y="2394013"/>
            <a:ext cx="9409069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i="1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Laboratory Officer  </a:t>
            </a:r>
            <a:r>
              <a:rPr lang="en-US" sz="2000" b="1" i="0" u="none" strike="noStrike" cap="none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Bosowa</a:t>
            </a:r>
            <a:r>
              <a:rPr lang="en-US" sz="20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School Makassar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Rizky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Mentor 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IoT &amp; DS ML</a:t>
            </a:r>
            <a:r>
              <a:rPr lang="en-US" sz="2000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1" i="0" u="none" strike="noStrike" cap="none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Indobot</a:t>
            </a:r>
            <a:r>
              <a:rPr lang="en-US" sz="2000" b="1" i="0" u="none" strike="noStrike" cap="none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Academy</a:t>
            </a:r>
          </a:p>
          <a:p>
            <a:pPr marL="4572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Pengurus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Komunitas</a:t>
            </a:r>
            <a:r>
              <a:rPr lang="en-US" sz="20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ArduMeka</a:t>
            </a:r>
            <a:endParaRPr sz="2000" b="1" i="0" u="none" strike="noStrike" cap="none" dirty="0">
              <a:solidFill>
                <a:schemeClr val="accent5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5" name="Picture 2" descr="Graduation hat - Free icons">
            <a:extLst>
              <a:ext uri="{FF2B5EF4-FFF2-40B4-BE49-F238E27FC236}">
                <a16:creationId xmlns:a16="http://schemas.microsoft.com/office/drawing/2014/main" id="{5E0C9FCD-B940-0FB6-21EA-7C47A4095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46" y="1541648"/>
            <a:ext cx="736161" cy="73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cebook - Free social media icons">
            <a:extLst>
              <a:ext uri="{FF2B5EF4-FFF2-40B4-BE49-F238E27FC236}">
                <a16:creationId xmlns:a16="http://schemas.microsoft.com/office/drawing/2014/main" id="{BC819B2A-363F-7871-B4B0-C081BB97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5" y="5251078"/>
            <a:ext cx="536287" cy="53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Instagram Logo - Free social icons">
            <a:extLst>
              <a:ext uri="{FF2B5EF4-FFF2-40B4-BE49-F238E27FC236}">
                <a16:creationId xmlns:a16="http://schemas.microsoft.com/office/drawing/2014/main" id="{74B91278-E0B9-300C-5D11-165A37ED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69" y="5266614"/>
            <a:ext cx="527873" cy="52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Download Logo Youtube Full HD Vektor Merah dan Hitam - Masvian">
            <a:extLst>
              <a:ext uri="{FF2B5EF4-FFF2-40B4-BE49-F238E27FC236}">
                <a16:creationId xmlns:a16="http://schemas.microsoft.com/office/drawing/2014/main" id="{F31BB7C9-98AB-FC96-3133-A1DA385D5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9" y="6005383"/>
            <a:ext cx="688533" cy="3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7;p1">
            <a:extLst>
              <a:ext uri="{FF2B5EF4-FFF2-40B4-BE49-F238E27FC236}">
                <a16:creationId xmlns:a16="http://schemas.microsoft.com/office/drawing/2014/main" id="{A51FBC58-3C63-39E3-5D79-A1B1E0E62899}"/>
              </a:ext>
            </a:extLst>
          </p:cNvPr>
          <p:cNvSpPr txBox="1"/>
          <p:nvPr/>
        </p:nvSpPr>
        <p:spPr>
          <a:xfrm>
            <a:off x="1151661" y="5248756"/>
            <a:ext cx="305099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Rizky</a:t>
            </a:r>
            <a:r>
              <a:rPr lang="en-US" sz="20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Dermawan</a:t>
            </a:r>
            <a:endParaRPr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7;p1">
            <a:extLst>
              <a:ext uri="{FF2B5EF4-FFF2-40B4-BE49-F238E27FC236}">
                <a16:creationId xmlns:a16="http://schemas.microsoft.com/office/drawing/2014/main" id="{A4F0B7D8-77EE-C83A-9F6E-3E21A950D145}"/>
              </a:ext>
            </a:extLst>
          </p:cNvPr>
          <p:cNvSpPr txBox="1"/>
          <p:nvPr/>
        </p:nvSpPr>
        <p:spPr>
          <a:xfrm>
            <a:off x="4425949" y="5282233"/>
            <a:ext cx="305099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Rizky</a:t>
            </a:r>
            <a:r>
              <a:rPr lang="en-US" sz="20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Dermawan</a:t>
            </a:r>
            <a:endParaRPr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7;p1">
            <a:extLst>
              <a:ext uri="{FF2B5EF4-FFF2-40B4-BE49-F238E27FC236}">
                <a16:creationId xmlns:a16="http://schemas.microsoft.com/office/drawing/2014/main" id="{A8A4562F-A877-BC89-9E1F-9FAE82D1924C}"/>
              </a:ext>
            </a:extLst>
          </p:cNvPr>
          <p:cNvSpPr txBox="1"/>
          <p:nvPr/>
        </p:nvSpPr>
        <p:spPr>
          <a:xfrm>
            <a:off x="1167254" y="5918708"/>
            <a:ext cx="305099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Rizky</a:t>
            </a:r>
            <a:r>
              <a:rPr lang="en-US" sz="20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Dermawan</a:t>
            </a:r>
            <a:endParaRPr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2" descr="Github Logo - Free social media icons">
            <a:extLst>
              <a:ext uri="{FF2B5EF4-FFF2-40B4-BE49-F238E27FC236}">
                <a16:creationId xmlns:a16="http://schemas.microsoft.com/office/drawing/2014/main" id="{DFBE4B05-CF18-71C4-1A14-201F386C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838" y="5907648"/>
            <a:ext cx="573371" cy="57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7;p1">
            <a:extLst>
              <a:ext uri="{FF2B5EF4-FFF2-40B4-BE49-F238E27FC236}">
                <a16:creationId xmlns:a16="http://schemas.microsoft.com/office/drawing/2014/main" id="{8DBB1C87-089F-D2E9-8C50-7857E9191623}"/>
              </a:ext>
            </a:extLst>
          </p:cNvPr>
          <p:cNvSpPr txBox="1"/>
          <p:nvPr/>
        </p:nvSpPr>
        <p:spPr>
          <a:xfrm>
            <a:off x="4425949" y="5986688"/>
            <a:ext cx="393153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7"/>
              </a:rPr>
              <a:t>https://github.com/rizkydermawan1992</a:t>
            </a:r>
            <a:endParaRPr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0C939610-FD6E-6D41-EA46-8351D36C4AC8}"/>
              </a:ext>
            </a:extLst>
          </p:cNvPr>
          <p:cNvSpPr txBox="1"/>
          <p:nvPr/>
        </p:nvSpPr>
        <p:spPr>
          <a:xfrm>
            <a:off x="460509" y="916441"/>
            <a:ext cx="8684672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4000" b="1" dirty="0">
                <a:latin typeface="Muli Black Bold"/>
              </a:rPr>
              <a:t>TAK KENAL MAKA </a:t>
            </a:r>
            <a:r>
              <a:rPr lang="en-US" sz="4000" b="1" dirty="0">
                <a:solidFill>
                  <a:schemeClr val="accent5"/>
                </a:solidFill>
                <a:latin typeface="Muli Black Bold"/>
              </a:rPr>
              <a:t>MARI KENALAN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8F48B23-2409-D8C2-08E2-3266D5677511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16" name="Picture 2" descr="Mungkin gambar 1 orang, mesin pembuat kopi, cangkir kopi dan alat pembuat teh">
            <a:extLst>
              <a:ext uri="{FF2B5EF4-FFF2-40B4-BE49-F238E27FC236}">
                <a16:creationId xmlns:a16="http://schemas.microsoft.com/office/drawing/2014/main" id="{9673DA36-BC36-B353-85A0-256ACAB52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696" y="1541648"/>
            <a:ext cx="2525845" cy="33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02DD3578-FDC6-27DD-B0A5-DC30A99D82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3FA138-2623-504E-620E-260FFABA43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1026" name="Picture 2" descr="whatsapp Vector Icons free download in SVG, PNG Format">
            <a:extLst>
              <a:ext uri="{FF2B5EF4-FFF2-40B4-BE49-F238E27FC236}">
                <a16:creationId xmlns:a16="http://schemas.microsoft.com/office/drawing/2014/main" id="{AB88E565-74B7-AA08-C70D-955822B8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42" y="4493976"/>
            <a:ext cx="704126" cy="70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97;p1">
            <a:extLst>
              <a:ext uri="{FF2B5EF4-FFF2-40B4-BE49-F238E27FC236}">
                <a16:creationId xmlns:a16="http://schemas.microsoft.com/office/drawing/2014/main" id="{ECF8C7DA-E464-4AE9-459C-E248292C5E16}"/>
              </a:ext>
            </a:extLst>
          </p:cNvPr>
          <p:cNvSpPr txBox="1"/>
          <p:nvPr/>
        </p:nvSpPr>
        <p:spPr>
          <a:xfrm>
            <a:off x="1167254" y="4578804"/>
            <a:ext cx="305099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085332257589</a:t>
            </a:r>
            <a:endParaRPr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Linkedin Logo Svg Images - Free Download on Freepik">
            <a:extLst>
              <a:ext uri="{FF2B5EF4-FFF2-40B4-BE49-F238E27FC236}">
                <a16:creationId xmlns:a16="http://schemas.microsoft.com/office/drawing/2014/main" id="{66890DEE-1D51-2FCE-F3BC-209DF203F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9" t="26060" r="25499" b="26791"/>
          <a:stretch/>
        </p:blipFill>
        <p:spPr bwMode="auto">
          <a:xfrm>
            <a:off x="3712921" y="4553619"/>
            <a:ext cx="580012" cy="55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97;p1">
            <a:extLst>
              <a:ext uri="{FF2B5EF4-FFF2-40B4-BE49-F238E27FC236}">
                <a16:creationId xmlns:a16="http://schemas.microsoft.com/office/drawing/2014/main" id="{F4EB6DF5-CBC8-AC17-051E-4350125E710B}"/>
              </a:ext>
            </a:extLst>
          </p:cNvPr>
          <p:cNvSpPr txBox="1"/>
          <p:nvPr/>
        </p:nvSpPr>
        <p:spPr>
          <a:xfrm>
            <a:off x="4425949" y="4581379"/>
            <a:ext cx="305099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Rizky</a:t>
            </a:r>
            <a:r>
              <a:rPr lang="en-US" sz="20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Dermawan</a:t>
            </a:r>
            <a:endParaRPr sz="20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612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C2C1-E592-7A6B-EB9F-30D3D3199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8E2ACA92-AEAC-8DDF-0B7E-E9B4DF055A34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RANGKAIAN 3 RODA GIGI (MULTIGEAR)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02441D9-EA7E-3F1B-A91B-22F24EB26DCA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B9DCF200-2EE0-0186-7BB9-B99E9A770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698752-AAC9-B892-0CD9-23636E6CA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3074" name="Picture 2" descr="Gear Trains and Idler Gears">
            <a:extLst>
              <a:ext uri="{FF2B5EF4-FFF2-40B4-BE49-F238E27FC236}">
                <a16:creationId xmlns:a16="http://schemas.microsoft.com/office/drawing/2014/main" id="{82DA0CA7-2E4B-574D-6B0E-AE6880A0F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6" y="1575349"/>
            <a:ext cx="3856466" cy="418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DC0FB6-51DD-56B7-67DF-0FF6033884C8}"/>
              </a:ext>
            </a:extLst>
          </p:cNvPr>
          <p:cNvSpPr txBox="1"/>
          <p:nvPr/>
        </p:nvSpPr>
        <p:spPr>
          <a:xfrm>
            <a:off x="2123128" y="5612336"/>
            <a:ext cx="183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DRIVEN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40580B-E72A-CC86-D5DF-EAFA04D88BCB}"/>
              </a:ext>
            </a:extLst>
          </p:cNvPr>
          <p:cNvSpPr txBox="1"/>
          <p:nvPr/>
        </p:nvSpPr>
        <p:spPr>
          <a:xfrm>
            <a:off x="1665534" y="1503207"/>
            <a:ext cx="183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IDLER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F3CD9-F1A1-D4B5-CA9F-153571CDB1C4}"/>
              </a:ext>
            </a:extLst>
          </p:cNvPr>
          <p:cNvSpPr txBox="1"/>
          <p:nvPr/>
        </p:nvSpPr>
        <p:spPr>
          <a:xfrm>
            <a:off x="0" y="6255738"/>
            <a:ext cx="4393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https://technologystudent.com/gears1/gears2.htm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22556-1D60-54E6-E30B-8018A44290C8}"/>
              </a:ext>
            </a:extLst>
          </p:cNvPr>
          <p:cNvSpPr txBox="1"/>
          <p:nvPr/>
        </p:nvSpPr>
        <p:spPr>
          <a:xfrm>
            <a:off x="3951890" y="1592198"/>
            <a:ext cx="74623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Idler Gear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adalah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roda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tambahan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ditempatkan</a:t>
            </a:r>
            <a:r>
              <a:rPr lang="en-US" dirty="0">
                <a:latin typeface="+mj-lt"/>
              </a:rPr>
              <a:t> di </a:t>
            </a:r>
            <a:r>
              <a:rPr lang="en-US" dirty="0" err="1">
                <a:latin typeface="+mj-lt"/>
              </a:rPr>
              <a:t>antara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Input Gear (Driver)</a:t>
            </a:r>
            <a:r>
              <a:rPr lang="en-US" dirty="0">
                <a:latin typeface="+mj-lt"/>
              </a:rPr>
              <a:t> dan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Output Gear (Driven)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dalam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suatu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transmisi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roda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Idler gear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tidak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berpengaruh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terhadap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kecepatan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atau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rasio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transmisi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tetapi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berperan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penting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dalam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mengubah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arah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putaran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meningkatkan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jarak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antara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roda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utama</a:t>
            </a:r>
            <a:r>
              <a:rPr lang="en-US" dirty="0">
                <a:latin typeface="+mj-lt"/>
              </a:rPr>
              <a:t>, dan </a:t>
            </a:r>
            <a:r>
              <a:rPr lang="en-US" dirty="0" err="1">
                <a:latin typeface="+mj-lt"/>
              </a:rPr>
              <a:t>mendistribusikan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beban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dalam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mekanik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Pada </a:t>
            </a:r>
            <a:r>
              <a:rPr lang="en-US" dirty="0" err="1">
                <a:latin typeface="+mj-lt"/>
              </a:rPr>
              <a:t>animasi</a:t>
            </a:r>
            <a:r>
              <a:rPr lang="en-US" dirty="0">
                <a:latin typeface="+mj-lt"/>
              </a:rPr>
              <a:t> di </a:t>
            </a:r>
            <a:r>
              <a:rPr lang="en-US" dirty="0" err="1">
                <a:latin typeface="+mj-lt"/>
              </a:rPr>
              <a:t>samping</a:t>
            </a:r>
            <a:r>
              <a:rPr lang="en-US" dirty="0">
                <a:latin typeface="+mj-lt"/>
              </a:rPr>
              <a:t>, gear B (idler) </a:t>
            </a:r>
            <a:r>
              <a:rPr lang="en-US" dirty="0" err="1">
                <a:latin typeface="+mj-lt"/>
              </a:rPr>
              <a:t>bertindak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sebagai</a:t>
            </a:r>
            <a:r>
              <a:rPr lang="en-US" dirty="0">
                <a:latin typeface="+mj-lt"/>
              </a:rPr>
              <a:t> output </a:t>
            </a:r>
            <a:r>
              <a:rPr lang="en-US" dirty="0" err="1">
                <a:latin typeface="+mj-lt"/>
              </a:rPr>
              <a:t>dari</a:t>
            </a:r>
            <a:r>
              <a:rPr lang="en-US" dirty="0">
                <a:latin typeface="+mj-lt"/>
              </a:rPr>
              <a:t> gear A dan </a:t>
            </a:r>
            <a:r>
              <a:rPr lang="en-US" dirty="0" err="1">
                <a:latin typeface="+mj-lt"/>
              </a:rPr>
              <a:t>sekaligus</a:t>
            </a:r>
            <a:r>
              <a:rPr lang="en-US" dirty="0">
                <a:latin typeface="+mj-lt"/>
              </a:rPr>
              <a:t> juga </a:t>
            </a:r>
            <a:r>
              <a:rPr lang="en-US" dirty="0" err="1">
                <a:latin typeface="+mj-lt"/>
              </a:rPr>
              <a:t>sebagai</a:t>
            </a:r>
            <a:r>
              <a:rPr lang="en-US" dirty="0">
                <a:latin typeface="+mj-lt"/>
              </a:rPr>
              <a:t> input </a:t>
            </a:r>
            <a:r>
              <a:rPr lang="en-US" dirty="0" err="1">
                <a:latin typeface="+mj-lt"/>
              </a:rPr>
              <a:t>untuk</a:t>
            </a:r>
            <a:r>
              <a:rPr lang="en-US" dirty="0">
                <a:latin typeface="+mj-lt"/>
              </a:rPr>
              <a:t> gear C </a:t>
            </a:r>
            <a:r>
              <a:rPr lang="en-US" dirty="0" err="1">
                <a:latin typeface="+mj-lt"/>
              </a:rPr>
              <a:t>sehingga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persamaannya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dapat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dituliskan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sebagai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berikut</a:t>
            </a:r>
            <a:r>
              <a:rPr lang="en-US" dirty="0">
                <a:latin typeface="+mj-lt"/>
              </a:rPr>
              <a:t>: </a:t>
            </a:r>
            <a:endParaRPr lang="en-US" baseline="-25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348959-6AC6-ACEB-8D61-E170B307E52E}"/>
                  </a:ext>
                </a:extLst>
              </p:cNvPr>
              <p:cNvSpPr txBox="1"/>
              <p:nvPr/>
            </p:nvSpPr>
            <p:spPr>
              <a:xfrm>
                <a:off x="5842802" y="4721446"/>
                <a:ext cx="4490140" cy="828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500" dirty="0"/>
                  <a:t>Gear Ratio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3500" b="0" i="1" baseline="-2500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3500" b="0" i="1" smtClean="0">
                        <a:latin typeface="Cambria Math" panose="02040503050406030204" pitchFamily="18" charset="0"/>
                      </a:rPr>
                      <m:t> ×</m:t>
                    </m:r>
                  </m:oMath>
                </a14:m>
                <a:r>
                  <a:rPr lang="en-US" sz="35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3500" b="0" i="1" baseline="-25000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35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3500" i="1" baseline="-2500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sz="3500" dirty="0"/>
                  <a:t>  </a:t>
                </a:r>
                <a:r>
                  <a:rPr lang="en-US" sz="2800" dirty="0"/>
                  <a:t>=</a:t>
                </a:r>
                <a:r>
                  <a:rPr lang="en-US" sz="3500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3500" i="1" baseline="-25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sz="3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500" dirty="0"/>
                          <m:t> </m:t>
                        </m:r>
                      </m:den>
                    </m:f>
                  </m:oMath>
                </a14:m>
                <a:endParaRPr lang="en-US" sz="3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348959-6AC6-ACEB-8D61-E170B307E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02" y="4721446"/>
                <a:ext cx="4490140" cy="828881"/>
              </a:xfrm>
              <a:prstGeom prst="rect">
                <a:avLst/>
              </a:prstGeom>
              <a:blipFill>
                <a:blip r:embed="rId6"/>
                <a:stretch>
                  <a:fillRect l="-420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937DB5F-3CC4-C02E-2DF9-0B2C2019131C}"/>
              </a:ext>
            </a:extLst>
          </p:cNvPr>
          <p:cNvSpPr txBox="1"/>
          <p:nvPr/>
        </p:nvSpPr>
        <p:spPr>
          <a:xfrm>
            <a:off x="4062031" y="5801925"/>
            <a:ext cx="7867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Berdasarkan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persamaan</a:t>
            </a:r>
            <a:r>
              <a:rPr lang="en-US" dirty="0">
                <a:latin typeface="+mj-lt"/>
              </a:rPr>
              <a:t> di </a:t>
            </a:r>
            <a:r>
              <a:rPr lang="en-US" dirty="0" err="1">
                <a:latin typeface="+mj-lt"/>
              </a:rPr>
              <a:t>atas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nilai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Z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B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(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Jumlah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gigi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gear B)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dapat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diabaikan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809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B4BC4-EE4D-344E-956B-45CD9F1B4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81BE21E2-9AF2-666F-2C34-B0CA0018133F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 err="1">
                <a:latin typeface="Muli Black Bold"/>
              </a:rPr>
              <a:t>Menghitung</a:t>
            </a:r>
            <a:r>
              <a:rPr lang="en-US" sz="3000" b="1" dirty="0">
                <a:latin typeface="Muli Black Bold"/>
              </a:rPr>
              <a:t> RPM dan Torsi </a:t>
            </a:r>
            <a:r>
              <a:rPr lang="en-US" sz="3000" b="1" dirty="0" err="1">
                <a:latin typeface="Muli Black Bold"/>
              </a:rPr>
              <a:t>Sistem</a:t>
            </a:r>
            <a:r>
              <a:rPr lang="en-US" sz="3000" b="1" dirty="0">
                <a:latin typeface="Muli Black Bold"/>
              </a:rPr>
              <a:t> Roda Gigi </a:t>
            </a:r>
            <a:r>
              <a:rPr lang="en-US" sz="3000" b="1" dirty="0" err="1">
                <a:latin typeface="Muli Black Bold"/>
              </a:rPr>
              <a:t>Sederhana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4EC2D1A2-5616-8042-2733-1D2A3AF726C5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DF5F6BCB-99EB-11CB-30C6-44713E6C3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319CEA-3335-8802-E6CA-88BFA418F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2050" name="Picture 2" descr="Jual Motor DC Motor DC 1-6V 6 Volt Mini Dinamo Listrik 17000-18000RPM -  Kota Semarang - Khurs Iot | Tokopedia">
            <a:extLst>
              <a:ext uri="{FF2B5EF4-FFF2-40B4-BE49-F238E27FC236}">
                <a16:creationId xmlns:a16="http://schemas.microsoft.com/office/drawing/2014/main" id="{24924CAC-1136-0E1D-1BE1-C9228A24A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18429" r="13375" b="18497"/>
          <a:stretch/>
        </p:blipFill>
        <p:spPr bwMode="auto">
          <a:xfrm>
            <a:off x="565897" y="2121556"/>
            <a:ext cx="1626183" cy="134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7A1784-44A3-5DF6-DBF6-6101750F670A}"/>
              </a:ext>
            </a:extLst>
          </p:cNvPr>
          <p:cNvSpPr txBox="1"/>
          <p:nvPr/>
        </p:nvSpPr>
        <p:spPr>
          <a:xfrm>
            <a:off x="324694" y="1510239"/>
            <a:ext cx="213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Speed  =  9000 rpm</a:t>
            </a:r>
          </a:p>
          <a:p>
            <a:r>
              <a:rPr lang="en-US" dirty="0">
                <a:latin typeface="+mj-lt"/>
              </a:rPr>
              <a:t>Torsi     =  0.001 Nm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7529A-FDE5-84F7-E1EA-7AADC08BF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457" y="1666313"/>
            <a:ext cx="2144786" cy="1974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3F0C1-8B82-25B3-F420-2742A00572E5}"/>
              </a:ext>
            </a:extLst>
          </p:cNvPr>
          <p:cNvSpPr txBox="1"/>
          <p:nvPr/>
        </p:nvSpPr>
        <p:spPr>
          <a:xfrm>
            <a:off x="3567032" y="1550656"/>
            <a:ext cx="213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Ratio = 3 :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1FFFB-C773-7A96-B4B3-59A92812737C}"/>
              </a:ext>
            </a:extLst>
          </p:cNvPr>
          <p:cNvSpPr txBox="1"/>
          <p:nvPr/>
        </p:nvSpPr>
        <p:spPr>
          <a:xfrm>
            <a:off x="2567552" y="2185359"/>
            <a:ext cx="66231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+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423E07-7FA9-6F08-BE5B-476D3EFBED00}"/>
              </a:ext>
            </a:extLst>
          </p:cNvPr>
          <p:cNvCxnSpPr/>
          <p:nvPr/>
        </p:nvCxnSpPr>
        <p:spPr>
          <a:xfrm>
            <a:off x="6096000" y="2757744"/>
            <a:ext cx="8841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F2D169-8535-6B38-E7D9-58043783D7FA}"/>
              </a:ext>
            </a:extLst>
          </p:cNvPr>
          <p:cNvSpPr txBox="1"/>
          <p:nvPr/>
        </p:nvSpPr>
        <p:spPr>
          <a:xfrm>
            <a:off x="7421858" y="2434578"/>
            <a:ext cx="2338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Speed Out  = …  rpm  ?</a:t>
            </a:r>
          </a:p>
          <a:p>
            <a:r>
              <a:rPr lang="en-US" dirty="0">
                <a:latin typeface="+mj-lt"/>
              </a:rPr>
              <a:t>Torsi Out     = …  Nm 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68932-8774-F986-52CF-369992B8FFC6}"/>
              </a:ext>
            </a:extLst>
          </p:cNvPr>
          <p:cNvSpPr txBox="1"/>
          <p:nvPr/>
        </p:nvSpPr>
        <p:spPr>
          <a:xfrm>
            <a:off x="324694" y="3780548"/>
            <a:ext cx="27483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latin typeface="+mj-lt"/>
              </a:rPr>
              <a:t>Menghitung</a:t>
            </a:r>
            <a:r>
              <a:rPr lang="en-US" sz="2500" b="1" dirty="0">
                <a:latin typeface="+mj-lt"/>
              </a:rPr>
              <a:t> RPM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1B93BD-3035-703F-D291-CE1936015B3F}"/>
                  </a:ext>
                </a:extLst>
              </p:cNvPr>
              <p:cNvSpPr txBox="1"/>
              <p:nvPr/>
            </p:nvSpPr>
            <p:spPr>
              <a:xfrm>
                <a:off x="499748" y="4449269"/>
                <a:ext cx="1845569" cy="634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𝑍𝑜𝑢𝑡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𝑍𝑖𝑛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𝑁𝑖𝑛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𝑁𝑜𝑢𝑡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1B93BD-3035-703F-D291-CE1936015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48" y="4449269"/>
                <a:ext cx="1845569" cy="6340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79C21C-9BCA-A458-69DD-1C7795A925A7}"/>
              </a:ext>
            </a:extLst>
          </p:cNvPr>
          <p:cNvCxnSpPr/>
          <p:nvPr/>
        </p:nvCxnSpPr>
        <p:spPr>
          <a:xfrm>
            <a:off x="2567552" y="4766279"/>
            <a:ext cx="4388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CBB50F-ECDA-D3A0-F0AE-623BD7FD85D9}"/>
                  </a:ext>
                </a:extLst>
              </p:cNvPr>
              <p:cNvSpPr txBox="1"/>
              <p:nvPr/>
            </p:nvSpPr>
            <p:spPr>
              <a:xfrm>
                <a:off x="3228610" y="4409593"/>
                <a:ext cx="1404294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9000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𝑁𝑜𝑢𝑡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CBB50F-ECDA-D3A0-F0AE-623BD7FD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610" y="4409593"/>
                <a:ext cx="1404294" cy="636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B6F979-9ADF-05B6-90F3-D70136F5D950}"/>
                  </a:ext>
                </a:extLst>
              </p:cNvPr>
              <p:cNvSpPr txBox="1"/>
              <p:nvPr/>
            </p:nvSpPr>
            <p:spPr>
              <a:xfrm>
                <a:off x="2898709" y="5349876"/>
                <a:ext cx="2220160" cy="1005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Nout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 </m:t>
                    </m:r>
                    <m:f>
                      <m:f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9000</m:t>
                        </m:r>
                      </m:num>
                      <m:den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7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 </a:t>
                </a:r>
                <a:r>
                  <a:rPr lang="en-US" sz="2200" b="1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3000 rpm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B6F979-9ADF-05B6-90F3-D70136F5D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709" y="5349876"/>
                <a:ext cx="2220160" cy="1005147"/>
              </a:xfrm>
              <a:prstGeom prst="rect">
                <a:avLst/>
              </a:prstGeom>
              <a:blipFill>
                <a:blip r:embed="rId8"/>
                <a:stretch>
                  <a:fillRect l="-7692" r="-6868" b="-15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CF07D0C-042E-F299-E3C9-5C391F31BD1E}"/>
              </a:ext>
            </a:extLst>
          </p:cNvPr>
          <p:cNvSpPr txBox="1"/>
          <p:nvPr/>
        </p:nvSpPr>
        <p:spPr>
          <a:xfrm>
            <a:off x="5857168" y="3780548"/>
            <a:ext cx="27483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latin typeface="+mj-lt"/>
              </a:rPr>
              <a:t>Menghitung</a:t>
            </a:r>
            <a:r>
              <a:rPr lang="en-US" sz="2500" b="1" dirty="0">
                <a:latin typeface="+mj-lt"/>
              </a:rPr>
              <a:t> Torsi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3A8FEE-C7D1-569F-FF48-C327CC855535}"/>
                  </a:ext>
                </a:extLst>
              </p:cNvPr>
              <p:cNvSpPr txBox="1"/>
              <p:nvPr/>
            </p:nvSpPr>
            <p:spPr>
              <a:xfrm>
                <a:off x="6032222" y="4406737"/>
                <a:ext cx="1845569" cy="634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𝑍𝑜𝑢𝑡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𝑍𝑖𝑛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𝑇𝑜𝑢𝑡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𝑇𝑖𝑛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3A8FEE-C7D1-569F-FF48-C327CC855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222" y="4406737"/>
                <a:ext cx="1845569" cy="6340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EEDE7B-4A7E-8183-4528-3C64D17653DD}"/>
              </a:ext>
            </a:extLst>
          </p:cNvPr>
          <p:cNvCxnSpPr/>
          <p:nvPr/>
        </p:nvCxnSpPr>
        <p:spPr>
          <a:xfrm>
            <a:off x="8100026" y="4723747"/>
            <a:ext cx="4388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D77784-F8EB-0C53-243E-B0DBC79FC64F}"/>
                  </a:ext>
                </a:extLst>
              </p:cNvPr>
              <p:cNvSpPr txBox="1"/>
              <p:nvPr/>
            </p:nvSpPr>
            <p:spPr>
              <a:xfrm>
                <a:off x="8761084" y="4367061"/>
                <a:ext cx="1447126" cy="6360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𝑇𝑜𝑢𝑡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0.001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D77784-F8EB-0C53-243E-B0DBC79FC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084" y="4367061"/>
                <a:ext cx="1447126" cy="6360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A5EB2A-6A8D-4DB9-9B76-4725C1FF647B}"/>
                  </a:ext>
                </a:extLst>
              </p:cNvPr>
              <p:cNvSpPr txBox="1"/>
              <p:nvPr/>
            </p:nvSpPr>
            <p:spPr>
              <a:xfrm>
                <a:off x="8431183" y="5307344"/>
                <a:ext cx="2229328" cy="754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  <a:r>
                  <a:rPr lang="en-US" sz="2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sz="2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0.001 ×  3</a:t>
                </a:r>
              </a:p>
              <a:p>
                <a:r>
                  <a:rPr lang="en-US" sz="27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</a:t>
                </a: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 </a:t>
                </a:r>
                <a:r>
                  <a:rPr lang="en-US" sz="2200" b="1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0.003 Nm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A5EB2A-6A8D-4DB9-9B76-4725C1FF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183" y="5307344"/>
                <a:ext cx="2229328" cy="754053"/>
              </a:xfrm>
              <a:prstGeom prst="rect">
                <a:avLst/>
              </a:prstGeom>
              <a:blipFill>
                <a:blip r:embed="rId11"/>
                <a:stretch>
                  <a:fillRect l="-7650" t="-12195" r="-6557" b="-20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28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5" grpId="0"/>
      <p:bldP spid="26" grpId="0"/>
      <p:bldP spid="27" grpId="0"/>
      <p:bldP spid="29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FCAA2-C9DC-3CE1-D90F-801129CBA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37D611CF-EFBE-F367-4909-7B2B0127EF5B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SISTEM RODA GIGI MAJEMUK (COMPOUND GEAR)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DF87EAC6-1915-4331-5CB6-BBBD6808DBAE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9E425D63-2CA1-294B-9D9D-4CD4E7DAC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0BA044-75E5-3D45-C43A-BFE5AEA35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1E6035C-E164-5BD2-0274-3387BE83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72" y="3894788"/>
            <a:ext cx="2650202" cy="208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4B4F3C-46FF-BEBC-6AD3-E51208A8DA60}"/>
              </a:ext>
            </a:extLst>
          </p:cNvPr>
          <p:cNvSpPr txBox="1"/>
          <p:nvPr/>
        </p:nvSpPr>
        <p:spPr>
          <a:xfrm>
            <a:off x="529306" y="5964648"/>
            <a:ext cx="49541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5"/>
              </a:rPr>
              <a:t>https://technologystudent.com/gears1/gears3.htm</a:t>
            </a:r>
            <a:endParaRPr lang="en-US" sz="1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9AB56-46EA-06A5-541B-9EE78B6E5236}"/>
              </a:ext>
            </a:extLst>
          </p:cNvPr>
          <p:cNvSpPr txBox="1"/>
          <p:nvPr/>
        </p:nvSpPr>
        <p:spPr>
          <a:xfrm>
            <a:off x="324693" y="1420550"/>
            <a:ext cx="111265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Compound gear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adalah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roda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 di mana dua </a:t>
            </a:r>
            <a:r>
              <a:rPr lang="en-US" dirty="0" err="1">
                <a:latin typeface="+mj-lt"/>
              </a:rPr>
              <a:t>atau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lebih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roda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dipasang</a:t>
            </a:r>
            <a:r>
              <a:rPr lang="en-US" dirty="0">
                <a:latin typeface="+mj-lt"/>
              </a:rPr>
              <a:t> pada </a:t>
            </a:r>
            <a:r>
              <a:rPr lang="en-US" dirty="0" err="1">
                <a:latin typeface="+mj-lt"/>
              </a:rPr>
              <a:t>poros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sama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sehingga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berputar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kecepatan</a:t>
            </a:r>
            <a:r>
              <a:rPr lang="en-US" dirty="0">
                <a:latin typeface="+mj-lt"/>
              </a:rPr>
              <a:t> dan </a:t>
            </a:r>
            <a:r>
              <a:rPr lang="en-US" dirty="0" err="1">
                <a:latin typeface="+mj-lt"/>
              </a:rPr>
              <a:t>arah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sama</a:t>
            </a:r>
            <a:r>
              <a:rPr lang="en-US" dirty="0">
                <a:latin typeface="+mj-lt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digunakan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untuk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mendapatkan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perbandingan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kecepatan</a:t>
            </a:r>
            <a:r>
              <a:rPr lang="en-US" dirty="0">
                <a:latin typeface="+mj-lt"/>
              </a:rPr>
              <a:t> dan torsi yang </a:t>
            </a:r>
            <a:r>
              <a:rPr lang="en-US" dirty="0" err="1">
                <a:latin typeface="+mj-lt"/>
              </a:rPr>
              <a:t>lebih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kompleks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dibandingkan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roda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gigi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sederhana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Sistem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digunakan</a:t>
            </a:r>
            <a:r>
              <a:rPr lang="en-US" dirty="0">
                <a:latin typeface="+mj-lt"/>
              </a:rPr>
              <a:t> pada </a:t>
            </a:r>
            <a:r>
              <a:rPr lang="en-US" dirty="0" err="1">
                <a:latin typeface="+mj-lt"/>
              </a:rPr>
              <a:t>transmisi</a:t>
            </a:r>
            <a:r>
              <a:rPr lang="en-US" dirty="0">
                <a:latin typeface="+mj-lt"/>
              </a:rPr>
              <a:t> gear manual </a:t>
            </a:r>
            <a:r>
              <a:rPr lang="en-US" dirty="0" err="1">
                <a:latin typeface="+mj-lt"/>
              </a:rPr>
              <a:t>kendaraan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bermotor</a:t>
            </a:r>
            <a:endParaRPr lang="en-US" dirty="0">
              <a:latin typeface="+mj-lt"/>
            </a:endParaRPr>
          </a:p>
        </p:txBody>
      </p:sp>
      <p:pic>
        <p:nvPicPr>
          <p:cNvPr id="4102" name="Picture 6" descr="Gear Trains">
            <a:extLst>
              <a:ext uri="{FF2B5EF4-FFF2-40B4-BE49-F238E27FC236}">
                <a16:creationId xmlns:a16="http://schemas.microsoft.com/office/drawing/2014/main" id="{F57FBE36-9D67-5BE6-0478-402D5985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38" y="3790597"/>
            <a:ext cx="2971224" cy="222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4F6B7-9FD2-8794-2B35-6AA0F1848130}"/>
              </a:ext>
            </a:extLst>
          </p:cNvPr>
          <p:cNvSpPr txBox="1"/>
          <p:nvPr/>
        </p:nvSpPr>
        <p:spPr>
          <a:xfrm>
            <a:off x="4418905" y="5996706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7"/>
              </a:rPr>
              <a:t>https://dizz.com/gear-trains/</a:t>
            </a:r>
            <a:endParaRPr lang="en-US" sz="1200" dirty="0">
              <a:latin typeface="+mj-lt"/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495A8B05-E144-6E19-533C-D0E46E507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543" y="2939072"/>
            <a:ext cx="3724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57C1DC-FE46-44B4-EA67-23955AAEB6D4}"/>
              </a:ext>
            </a:extLst>
          </p:cNvPr>
          <p:cNvSpPr txBox="1"/>
          <p:nvPr/>
        </p:nvSpPr>
        <p:spPr>
          <a:xfrm>
            <a:off x="7248746" y="5972257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9"/>
              </a:rPr>
              <a:t>https://energyeducation.ca/encyclopedia/Transmission_%28vehicle%29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798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5D267-768D-F0FE-A2A3-FE8DDBCDE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AB946894-7F41-A6D5-80C2-5874B819A6DB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 err="1">
                <a:latin typeface="Muli Black Bold"/>
              </a:rPr>
              <a:t>Menghitung</a:t>
            </a:r>
            <a:r>
              <a:rPr lang="en-US" sz="3000" b="1" dirty="0">
                <a:latin typeface="Muli Black Bold"/>
              </a:rPr>
              <a:t> </a:t>
            </a:r>
            <a:r>
              <a:rPr lang="en-US" sz="3000" b="1" dirty="0" err="1">
                <a:latin typeface="Muli Black Bold"/>
              </a:rPr>
              <a:t>Rasio</a:t>
            </a:r>
            <a:r>
              <a:rPr lang="en-US" sz="3000" b="1" dirty="0">
                <a:latin typeface="Muli Black Bold"/>
              </a:rPr>
              <a:t> Roda Gigi </a:t>
            </a:r>
            <a:r>
              <a:rPr lang="en-US" sz="3000" b="1" dirty="0" err="1">
                <a:latin typeface="Muli Black Bold"/>
              </a:rPr>
              <a:t>Sistem</a:t>
            </a:r>
            <a:r>
              <a:rPr lang="en-US" sz="3000" b="1" dirty="0">
                <a:latin typeface="Muli Black Bold"/>
              </a:rPr>
              <a:t> Roda Gigi </a:t>
            </a:r>
            <a:r>
              <a:rPr lang="en-US" sz="3000" b="1" dirty="0" err="1">
                <a:latin typeface="Muli Black Bold"/>
              </a:rPr>
              <a:t>Majemuk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702164E-D86B-23F9-4BB6-2E34EA797153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B5A9F549-9437-9BE0-E79E-05D45CF3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0C4CFD-DD0B-86AF-6695-6FD54A17A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1028" name="Picture 4" descr="compound gear train">
            <a:extLst>
              <a:ext uri="{FF2B5EF4-FFF2-40B4-BE49-F238E27FC236}">
                <a16:creationId xmlns:a16="http://schemas.microsoft.com/office/drawing/2014/main" id="{F041C062-7939-1D5F-1332-F1AB8DE4F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94" y="2166634"/>
            <a:ext cx="6597101" cy="30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EB9301-AA4A-E436-2AB4-A72281C785AA}"/>
                  </a:ext>
                </a:extLst>
              </p:cNvPr>
              <p:cNvSpPr txBox="1"/>
              <p:nvPr/>
            </p:nvSpPr>
            <p:spPr>
              <a:xfrm>
                <a:off x="7265359" y="2166634"/>
                <a:ext cx="3909181" cy="3433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500" dirty="0">
                    <a:solidFill>
                      <a:schemeClr val="tx1"/>
                    </a:solidFill>
                  </a:rPr>
                  <a:t>Gear Ratio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35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>
                          <m:sSubPr>
                            <m:ctrlPr>
                              <a:rPr lang="en-US" sz="3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500" dirty="0"/>
                          <m:t> </m:t>
                        </m:r>
                      </m:den>
                    </m:f>
                    <m:r>
                      <a:rPr lang="en-US" sz="3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×</m:t>
                    </m:r>
                  </m:oMath>
                </a14:m>
                <a:r>
                  <a:rPr lang="en-US" sz="350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3500" b="0" i="1" baseline="-250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sSub>
                          <m:sSubPr>
                            <m:ctrlPr>
                              <a:rPr lang="en-US" sz="3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35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den>
                    </m:f>
                  </m:oMath>
                </a14:m>
                <a:endParaRPr lang="en-US" sz="3500" baseline="-25000" dirty="0">
                  <a:solidFill>
                    <a:schemeClr val="tx1"/>
                  </a:solidFill>
                </a:endParaRPr>
              </a:p>
              <a:p>
                <a:r>
                  <a:rPr lang="en-US" sz="3500" dirty="0"/>
                  <a:t>	     </a:t>
                </a:r>
              </a:p>
              <a:p>
                <a:r>
                  <a:rPr lang="en-US" sz="3500" dirty="0"/>
                  <a:t>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3500" dirty="0"/>
                  <a:t> </a:t>
                </a:r>
                <a14:m>
                  <m:oMath xmlns:m="http://schemas.openxmlformats.org/officeDocument/2006/math">
                    <m:r>
                      <a:rPr lang="en-US" sz="3500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5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sz="3500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3500" dirty="0"/>
              </a:p>
              <a:p>
                <a:r>
                  <a:rPr lang="en-US" sz="3500" dirty="0"/>
                  <a:t>                   </a:t>
                </a:r>
              </a:p>
              <a:p>
                <a:r>
                  <a:rPr lang="en-US" sz="3500" dirty="0"/>
                  <a:t>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en-US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3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EB9301-AA4A-E436-2AB4-A72281C78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359" y="2166634"/>
                <a:ext cx="3909181" cy="3433184"/>
              </a:xfrm>
              <a:prstGeom prst="rect">
                <a:avLst/>
              </a:prstGeom>
              <a:blipFill>
                <a:blip r:embed="rId5"/>
                <a:stretch>
                  <a:fillRect l="-4992" b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3E087EC-CCB3-8263-5E42-3C03E0DF1F1C}"/>
              </a:ext>
            </a:extLst>
          </p:cNvPr>
          <p:cNvSpPr txBox="1"/>
          <p:nvPr/>
        </p:nvSpPr>
        <p:spPr>
          <a:xfrm>
            <a:off x="730988" y="5217918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6"/>
              </a:rPr>
              <a:t>https://www.notesandsketches.co.uk/Gears.html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9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5C137-6C66-8943-7BF5-39F98DB8B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AE3128C0-5540-05AC-90F1-4E383202F7FF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CD2B5C90-7A99-7173-5A42-624574AC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14EB7-85D9-AA36-5388-88BEC1F02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70D5DD-5108-B099-D20A-30923490F806}"/>
              </a:ext>
            </a:extLst>
          </p:cNvPr>
          <p:cNvSpPr/>
          <p:nvPr/>
        </p:nvSpPr>
        <p:spPr>
          <a:xfrm>
            <a:off x="263703" y="2312276"/>
            <a:ext cx="11623497" cy="2091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RANGKAIAN H-BRIDGE &amp; IC DRIVER MOTOR DC</a:t>
            </a:r>
          </a:p>
        </p:txBody>
      </p:sp>
    </p:spTree>
    <p:extLst>
      <p:ext uri="{BB962C8B-B14F-4D97-AF65-F5344CB8AC3E}">
        <p14:creationId xmlns:p14="http://schemas.microsoft.com/office/powerpoint/2010/main" val="368449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6D34C-0DA2-A388-C642-03B67146D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DFA2E6DE-B8C7-1033-40C9-77F483FE189E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CARA KERJA RANGKAIAN H-BRIDGE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09058643-3C25-E86A-0AA4-67915DCEC9D0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7D418159-ABEA-57EB-AB2B-CD9061E26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160C-B66D-FBD9-4844-F72489058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4B9D1B-4E2F-4BF7-D755-BEE2D6BD8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44" y="1655563"/>
            <a:ext cx="3271013" cy="440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6C8ACE-7812-DDB6-EB8F-C7538B879D50}"/>
              </a:ext>
            </a:extLst>
          </p:cNvPr>
          <p:cNvSpPr txBox="1"/>
          <p:nvPr/>
        </p:nvSpPr>
        <p:spPr>
          <a:xfrm>
            <a:off x="511844" y="6212507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5"/>
              </a:rPr>
              <a:t>https://www.build-electronic-circuits.com/h-bridge/</a:t>
            </a:r>
            <a:endParaRPr lang="en-US" sz="12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D66300-5A6D-4B79-26B3-8DC36DBE8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980" y="1655852"/>
            <a:ext cx="3273221" cy="4401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D38E9D-C760-A335-5D92-D4F0EFCFB6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0324" y="1655852"/>
            <a:ext cx="3273221" cy="44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2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A1F8-1FC3-9D6F-45E3-E5FFCFA75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5B99F72A-E907-D480-30DB-D6BBE7279F47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RANGKAIAN H-BRIDGE MENGGUNAKAN TRANSISTOR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604E70F4-3CFE-0360-24B9-E786875508F8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12E2BFA4-37E3-6746-66D9-5E52A5985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CFA356-B02D-EF8D-A7C1-738CA1759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F5EDB0-F78B-D342-DEBF-B3E796B0244E}"/>
              </a:ext>
            </a:extLst>
          </p:cNvPr>
          <p:cNvSpPr txBox="1"/>
          <p:nvPr/>
        </p:nvSpPr>
        <p:spPr>
          <a:xfrm>
            <a:off x="493556" y="5852738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4"/>
              </a:rPr>
              <a:t>https://www.build-electronic-circuits.com/h-bridge/</a:t>
            </a:r>
            <a:endParaRPr lang="en-US" sz="1200" dirty="0"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2EDC87-1636-3B95-F4A2-D6E567EC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813"/>
          <a:stretch/>
        </p:blipFill>
        <p:spPr>
          <a:xfrm>
            <a:off x="324694" y="1577123"/>
            <a:ext cx="5147990" cy="3898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1F554A-8354-F01B-0A2B-D27A36B5B84E}"/>
              </a:ext>
            </a:extLst>
          </p:cNvPr>
          <p:cNvSpPr txBox="1"/>
          <p:nvPr/>
        </p:nvSpPr>
        <p:spPr>
          <a:xfrm>
            <a:off x="5472684" y="1483825"/>
            <a:ext cx="60568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Transistor </a:t>
            </a:r>
            <a:r>
              <a:rPr lang="en-US" dirty="0" err="1">
                <a:latin typeface="+mj-lt"/>
              </a:rPr>
              <a:t>tipe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PNP </a:t>
            </a:r>
            <a:r>
              <a:rPr lang="en-US" dirty="0" err="1">
                <a:latin typeface="+mj-lt"/>
              </a:rPr>
              <a:t>bersifat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active LOW </a:t>
            </a:r>
            <a:r>
              <a:rPr lang="en-US" dirty="0">
                <a:latin typeface="+mj-lt"/>
              </a:rPr>
              <a:t>dan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NPN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bersifat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active HIGH 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Penempatan</a:t>
            </a:r>
            <a:r>
              <a:rPr lang="en-US" dirty="0">
                <a:latin typeface="+mj-lt"/>
              </a:rPr>
              <a:t> transistor PNP di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HIGH-SIDE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lebih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memungkinkan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karena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cukup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memenuhi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V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B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&lt; V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E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untuk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bisa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mengalirkan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arus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</a:t>
            </a:r>
            <a:r>
              <a:rPr lang="en-US" dirty="0">
                <a:latin typeface="+mj-lt"/>
              </a:rPr>
              <a:t> motor.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Sedangkan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jika</a:t>
            </a:r>
            <a:r>
              <a:rPr lang="en-US" dirty="0">
                <a:latin typeface="+mj-lt"/>
              </a:rPr>
              <a:t> transistor NPN </a:t>
            </a:r>
            <a:r>
              <a:rPr lang="en-US" dirty="0" err="1">
                <a:latin typeface="+mj-lt"/>
              </a:rPr>
              <a:t>ditempatkan</a:t>
            </a:r>
            <a:r>
              <a:rPr lang="en-US" dirty="0">
                <a:latin typeface="+mj-lt"/>
              </a:rPr>
              <a:t> di HIGH-SIDE </a:t>
            </a:r>
            <a:r>
              <a:rPr lang="en-US" dirty="0" err="1">
                <a:latin typeface="+mj-lt"/>
              </a:rPr>
              <a:t>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sulit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untuk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mengalirkan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arus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</a:t>
            </a:r>
            <a:r>
              <a:rPr lang="en-US" dirty="0">
                <a:latin typeface="+mj-lt"/>
              </a:rPr>
              <a:t> motor </a:t>
            </a:r>
            <a:r>
              <a:rPr lang="en-US" dirty="0" err="1">
                <a:latin typeface="+mj-lt"/>
              </a:rPr>
              <a:t>karena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harus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memenuhi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V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B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&gt; V</a:t>
            </a:r>
            <a:r>
              <a:rPr lang="en-US" b="1" baseline="-25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E</a:t>
            </a:r>
            <a:r>
              <a:rPr lang="en-US" baseline="-25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yang </a:t>
            </a:r>
            <a:r>
              <a:rPr lang="en-US" dirty="0" err="1">
                <a:latin typeface="+mj-lt"/>
              </a:rPr>
              <a:t>artinya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tegangan</a:t>
            </a:r>
            <a:r>
              <a:rPr lang="en-US" dirty="0">
                <a:latin typeface="+mj-lt"/>
              </a:rPr>
              <a:t> input </a:t>
            </a:r>
            <a:r>
              <a:rPr lang="en-US" dirty="0" err="1">
                <a:latin typeface="+mj-lt"/>
              </a:rPr>
              <a:t>harus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lebih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besar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dari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Vcc</a:t>
            </a: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Penempatan</a:t>
            </a:r>
            <a:r>
              <a:rPr lang="en-US" dirty="0">
                <a:latin typeface="+mj-lt"/>
              </a:rPr>
              <a:t> transistor NPN </a:t>
            </a:r>
            <a:r>
              <a:rPr lang="en-US" dirty="0" err="1">
                <a:latin typeface="+mj-lt"/>
              </a:rPr>
              <a:t>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lebih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cocok</a:t>
            </a:r>
            <a:r>
              <a:rPr lang="en-US" dirty="0">
                <a:latin typeface="+mj-lt"/>
              </a:rPr>
              <a:t> di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LOW-SIDE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karena</a:t>
            </a:r>
            <a:r>
              <a:rPr lang="en-US" dirty="0">
                <a:latin typeface="+mj-lt"/>
              </a:rPr>
              <a:t> kaki Emitter yang </a:t>
            </a:r>
            <a:r>
              <a:rPr lang="en-US" dirty="0" err="1">
                <a:latin typeface="+mj-lt"/>
              </a:rPr>
              <a:t>terhubung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gnd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sehingga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lebih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mudah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mencapai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kondisi</a:t>
            </a:r>
            <a:r>
              <a:rPr lang="en-US" dirty="0">
                <a:latin typeface="+mj-lt"/>
              </a:rPr>
              <a:t> V</a:t>
            </a:r>
            <a:r>
              <a:rPr lang="en-US" baseline="-25000" dirty="0">
                <a:latin typeface="+mj-lt"/>
              </a:rPr>
              <a:t>B </a:t>
            </a:r>
            <a:r>
              <a:rPr lang="en-US" dirty="0">
                <a:latin typeface="+mj-lt"/>
              </a:rPr>
              <a:t>&gt; V</a:t>
            </a:r>
            <a:r>
              <a:rPr lang="en-US" baseline="-25000" dirty="0">
                <a:latin typeface="+mj-lt"/>
              </a:rPr>
              <a:t>E  </a:t>
            </a:r>
            <a:r>
              <a:rPr lang="en-US" dirty="0" err="1">
                <a:latin typeface="+mj-lt"/>
              </a:rPr>
              <a:t>guna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menarik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arus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gnd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119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B98F-DFC1-B4AD-DEF4-01DF9DF7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7B4F5F2B-DDCB-D39C-EBDC-3C26609C2E9E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ATURAN PENGENDALIAN H-BRIDGE 4 INPUT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90723D6-DF9A-82E7-59D7-243E71B1B868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5F473F27-6B82-A547-9AAD-388EC46C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08CE6A-8CEB-19F7-F6D3-E777D61BE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D9FD71-C567-8B35-91BB-E3B28CC0000E}"/>
              </a:ext>
            </a:extLst>
          </p:cNvPr>
          <p:cNvSpPr txBox="1"/>
          <p:nvPr/>
        </p:nvSpPr>
        <p:spPr>
          <a:xfrm>
            <a:off x="493556" y="5852738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4"/>
              </a:rPr>
              <a:t>https://www.build-electronic-circuits.com/h-bridge/</a:t>
            </a:r>
            <a:endParaRPr lang="en-US" sz="1200" dirty="0"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D3A1F8-A110-1EE8-8B8D-3B4E3B06E6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813"/>
          <a:stretch/>
        </p:blipFill>
        <p:spPr>
          <a:xfrm>
            <a:off x="219590" y="2019476"/>
            <a:ext cx="4031681" cy="30528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78A8D7-13B8-884C-F4F9-29C34680FC9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622" t="36629" r="4665" b="27477"/>
          <a:stretch/>
        </p:blipFill>
        <p:spPr>
          <a:xfrm>
            <a:off x="4324843" y="1475154"/>
            <a:ext cx="7045621" cy="21323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8DDD5B-35B0-465E-8A82-DF89B5D167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965" t="36168" r="4666" b="28123"/>
          <a:stretch/>
        </p:blipFill>
        <p:spPr>
          <a:xfrm>
            <a:off x="4324844" y="3858907"/>
            <a:ext cx="7045621" cy="21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7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C3A93-439A-BB9E-C38C-624BF60D2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76C5B3D4-D88A-3FD6-1B01-17A35227F0D1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ATURAN PENGENDALIAN H-BRIDGE 2 INPUT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8D098F5-5806-1635-3DEF-F9F013D61381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CCFC5880-1396-5988-12BC-D211C8CF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E20939-E7F2-3A28-A33C-C8DC558F1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08F735-59BF-3F1D-4A5E-5304E12A501D}"/>
              </a:ext>
            </a:extLst>
          </p:cNvPr>
          <p:cNvSpPr txBox="1"/>
          <p:nvPr/>
        </p:nvSpPr>
        <p:spPr>
          <a:xfrm>
            <a:off x="493556" y="5852738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4"/>
              </a:rPr>
              <a:t>https://www.build-electronic-circuits.com/h-bridge/</a:t>
            </a:r>
            <a:endParaRPr lang="en-US" sz="12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2F335-43A4-A5A0-8D67-24B103491B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293" t="40826" r="13017" b="35632"/>
          <a:stretch/>
        </p:blipFill>
        <p:spPr>
          <a:xfrm>
            <a:off x="4306942" y="2261467"/>
            <a:ext cx="7623010" cy="18126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5B94BF-94AC-98B5-C13A-6C752DE4D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93" y="2088246"/>
            <a:ext cx="39719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7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13490-8265-6D6E-8C33-AA9250E10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62887A7B-F5E8-F6B0-84D9-3A71ACC20D12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RANGKAIAN H-BRIDGE MENGGUNAKAN TRANSISTOR + DIODA FLYBACK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CD000F11-2BFC-ADBD-60B2-24C86052FC2E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F51047EF-6C82-D9CB-ACE8-3059C2831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AD08CF-5EAE-D002-F59A-AB8A9FCCA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7BAE7B-010B-631B-0011-65974F054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94" y="2115538"/>
            <a:ext cx="5865900" cy="28562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6A0D9E-D46A-E7C6-AFD7-FFF228464B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461" t="38311" r="39336" b="6728"/>
          <a:stretch/>
        </p:blipFill>
        <p:spPr>
          <a:xfrm>
            <a:off x="6366076" y="1851948"/>
            <a:ext cx="5244902" cy="3935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33EC1-ACBA-2E1B-0A59-757F13BD82B9}"/>
              </a:ext>
            </a:extLst>
          </p:cNvPr>
          <p:cNvSpPr txBox="1"/>
          <p:nvPr/>
        </p:nvSpPr>
        <p:spPr>
          <a:xfrm>
            <a:off x="6266792" y="5787341"/>
            <a:ext cx="6143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+mj-lt"/>
                <a:hlinkClick r:id="rId6"/>
              </a:rPr>
              <a:t>https://www.tinkercad.com/things/eMNH6GTec18-h-bridge?sharecode=8k4Vxb7hQwH8EAdDyCjGKAVHk2PR2n4raWQaxV3wwkY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50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B2ECD-B8DC-6115-378F-E35262FE4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0CD06765-F9CF-C330-687D-9370CAB9819A}"/>
              </a:ext>
            </a:extLst>
          </p:cNvPr>
          <p:cNvSpPr txBox="1"/>
          <p:nvPr/>
        </p:nvSpPr>
        <p:spPr>
          <a:xfrm>
            <a:off x="537012" y="940552"/>
            <a:ext cx="10785560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MENGAPA MEMBAHAS TOPIK YANG   BASIC   </a:t>
            </a:r>
            <a:r>
              <a:rPr lang="en-US" sz="3000" b="1" dirty="0">
                <a:solidFill>
                  <a:schemeClr val="accent5">
                    <a:lumMod val="75000"/>
                  </a:schemeClr>
                </a:solidFill>
                <a:latin typeface="Muli Black Bold"/>
              </a:rPr>
              <a:t>“REMEH” </a:t>
            </a:r>
            <a:r>
              <a:rPr lang="en-US" sz="3000" b="1" dirty="0">
                <a:latin typeface="Muli Black Bold"/>
              </a:rPr>
              <a:t>SEPERTI INI ?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AA50296-135A-886F-B152-BC74D1D46C22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EA33BFB7-9974-F4EA-BB95-D3F3C9235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A963C5-80D7-0F86-0069-317F26C54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9DC1B7-24CD-B693-8B8F-F63BCBBF45EF}"/>
              </a:ext>
            </a:extLst>
          </p:cNvPr>
          <p:cNvCxnSpPr>
            <a:cxnSpLocks/>
          </p:cNvCxnSpPr>
          <p:nvPr/>
        </p:nvCxnSpPr>
        <p:spPr>
          <a:xfrm>
            <a:off x="6387926" y="1194205"/>
            <a:ext cx="1074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7555FF4-6139-B690-C313-5116FD135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12" y="1722715"/>
            <a:ext cx="3676650" cy="46101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8DC7B0-7A0D-5B5C-3799-CC27E0149503}"/>
              </a:ext>
            </a:extLst>
          </p:cNvPr>
          <p:cNvSpPr txBox="1"/>
          <p:nvPr/>
        </p:nvSpPr>
        <p:spPr>
          <a:xfrm>
            <a:off x="4440409" y="1661518"/>
            <a:ext cx="7214579" cy="2817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Belajar</a:t>
            </a:r>
            <a:r>
              <a:rPr lang="en-US" sz="2000" dirty="0"/>
              <a:t> </a:t>
            </a:r>
            <a:r>
              <a:rPr lang="en-US" sz="2000" dirty="0" err="1"/>
              <a:t>robotika</a:t>
            </a:r>
            <a:r>
              <a:rPr lang="en-US" sz="2000" dirty="0"/>
              <a:t> </a:t>
            </a:r>
            <a:r>
              <a:rPr lang="en-US" sz="2000" dirty="0" err="1"/>
              <a:t>bukan</a:t>
            </a:r>
            <a:r>
              <a:rPr lang="en-US" sz="2000" dirty="0"/>
              <a:t> </a:t>
            </a:r>
            <a:r>
              <a:rPr lang="en-US" sz="2000" dirty="0" err="1"/>
              <a:t>mie</a:t>
            </a:r>
            <a:r>
              <a:rPr lang="en-US" sz="2000" dirty="0"/>
              <a:t> </a:t>
            </a:r>
            <a:r>
              <a:rPr lang="en-US" sz="2000" dirty="0" err="1"/>
              <a:t>instan</a:t>
            </a:r>
            <a:r>
              <a:rPr lang="en-US" sz="2000" dirty="0"/>
              <a:t> yang </a:t>
            </a:r>
            <a:r>
              <a:rPr lang="en-US" sz="2000" dirty="0" err="1"/>
              <a:t>tinggal</a:t>
            </a:r>
            <a:r>
              <a:rPr lang="en-US" sz="2000" dirty="0"/>
              <a:t> </a:t>
            </a:r>
            <a:r>
              <a:rPr lang="en-US" sz="2000" dirty="0" err="1"/>
              <a:t>seduh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Nekat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robot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bermodalkan</a:t>
            </a:r>
            <a:r>
              <a:rPr lang="en-US" sz="2000" dirty="0"/>
              <a:t> tutorial internet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paham</a:t>
            </a:r>
            <a:r>
              <a:rPr lang="en-US" sz="2000" dirty="0"/>
              <a:t>  </a:t>
            </a: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Bug  Fixing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Terjebak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Tutorial Hell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sz="2000" i="1" dirty="0"/>
              <a:t>watch more no action!</a:t>
            </a:r>
            <a:endParaRPr lang="en-US" sz="2000" b="1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Bingung</a:t>
            </a:r>
            <a:r>
              <a:rPr lang="en-US" sz="2000" dirty="0"/>
              <a:t> </a:t>
            </a:r>
            <a:r>
              <a:rPr lang="en-US" sz="2000" dirty="0" err="1"/>
              <a:t>membaca</a:t>
            </a:r>
            <a:r>
              <a:rPr lang="en-US" sz="2000" dirty="0"/>
              <a:t> </a:t>
            </a:r>
            <a:r>
              <a:rPr lang="en-US" sz="2000" dirty="0" err="1"/>
              <a:t>skematik</a:t>
            </a:r>
            <a:r>
              <a:rPr lang="en-US" sz="2000" dirty="0"/>
              <a:t> </a:t>
            </a:r>
            <a:r>
              <a:rPr lang="en-US" sz="2000" dirty="0" err="1"/>
              <a:t>rangkaian</a:t>
            </a:r>
            <a:r>
              <a:rPr lang="en-US" sz="2000" dirty="0"/>
              <a:t> yang </a:t>
            </a:r>
            <a:r>
              <a:rPr lang="en-US" sz="2000" dirty="0" err="1"/>
              <a:t>penuh</a:t>
            </a:r>
            <a:r>
              <a:rPr lang="en-US" sz="2000" dirty="0"/>
              <a:t> </a:t>
            </a:r>
            <a:r>
              <a:rPr lang="en-US" sz="2000" dirty="0" err="1"/>
              <a:t>liku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Malas </a:t>
            </a:r>
            <a:r>
              <a:rPr lang="en-US" sz="2000" dirty="0" err="1"/>
              <a:t>baca</a:t>
            </a:r>
            <a:r>
              <a:rPr lang="en-US" sz="2000" dirty="0"/>
              <a:t> datasheet </a:t>
            </a:r>
            <a:r>
              <a:rPr lang="en-US" sz="2000" dirty="0" err="1"/>
              <a:t>komponen</a:t>
            </a:r>
            <a:r>
              <a:rPr lang="en-US" sz="2000" dirty="0"/>
              <a:t> dan </a:t>
            </a:r>
            <a:r>
              <a:rPr lang="en-US" sz="2000" dirty="0" err="1"/>
              <a:t>hasilnya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BOOM!!!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269D90-4EA9-7ADF-872A-9BAB5202575E}"/>
              </a:ext>
            </a:extLst>
          </p:cNvPr>
          <p:cNvSpPr txBox="1"/>
          <p:nvPr/>
        </p:nvSpPr>
        <p:spPr>
          <a:xfrm>
            <a:off x="4820587" y="4670030"/>
            <a:ext cx="4839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It’s all talk about ME!!!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B6822C-BDB2-8DC9-CCDE-74BEFAA62D09}"/>
              </a:ext>
            </a:extLst>
          </p:cNvPr>
          <p:cNvSpPr txBox="1"/>
          <p:nvPr/>
        </p:nvSpPr>
        <p:spPr>
          <a:xfrm>
            <a:off x="6784008" y="5328150"/>
            <a:ext cx="4839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So let’s back to basic!!!</a:t>
            </a:r>
          </a:p>
        </p:txBody>
      </p:sp>
    </p:spTree>
    <p:extLst>
      <p:ext uri="{BB962C8B-B14F-4D97-AF65-F5344CB8AC3E}">
        <p14:creationId xmlns:p14="http://schemas.microsoft.com/office/powerpoint/2010/main" val="271998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B49BB-3D4E-41C9-B185-B2C81681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3A9BC1CB-4D3A-848B-4326-3DFD205B1541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IC DRIVER L293D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7478E655-0805-C2A7-6215-935F2962BBCF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D590529A-F410-5AC2-F231-E984CD06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9F37A3-F5A2-8F6A-7DB3-15BC152A6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1026" name="Picture 2" descr="L293D Motor Driver IC | Shopee Philippines">
            <a:extLst>
              <a:ext uri="{FF2B5EF4-FFF2-40B4-BE49-F238E27FC236}">
                <a16:creationId xmlns:a16="http://schemas.microsoft.com/office/drawing/2014/main" id="{DE68F412-36E8-3205-739F-C75C4043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18154"/>
            <a:ext cx="1912882" cy="191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293D Motor Driver Shield - Wiki">
            <a:extLst>
              <a:ext uri="{FF2B5EF4-FFF2-40B4-BE49-F238E27FC236}">
                <a16:creationId xmlns:a16="http://schemas.microsoft.com/office/drawing/2014/main" id="{3010CF0C-0095-9775-FD3D-B14C4F4E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807" y="4148882"/>
            <a:ext cx="3079532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55E12D-FAC4-80AC-E7FC-0A307F602285}"/>
              </a:ext>
            </a:extLst>
          </p:cNvPr>
          <p:cNvSpPr txBox="1"/>
          <p:nvPr/>
        </p:nvSpPr>
        <p:spPr>
          <a:xfrm>
            <a:off x="230099" y="1477998"/>
            <a:ext cx="6927445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</a:t>
            </a:r>
            <a:r>
              <a:rPr lang="en-US" b="0" i="0" dirty="0">
                <a:effectLst/>
                <a:latin typeface="+mj-lt"/>
              </a:rPr>
              <a:t>C L293D </a:t>
            </a:r>
            <a:r>
              <a:rPr lang="en-US" b="0" i="0" dirty="0" err="1">
                <a:effectLst/>
                <a:latin typeface="+mj-lt"/>
              </a:rPr>
              <a:t>adalah</a:t>
            </a:r>
            <a:r>
              <a:rPr lang="en-US" b="0" i="0" dirty="0">
                <a:effectLst/>
                <a:latin typeface="+mj-lt"/>
              </a:rPr>
              <a:t> 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driver motor DC </a:t>
            </a:r>
            <a:r>
              <a:rPr lang="en-US" b="0" i="0" dirty="0">
                <a:effectLst/>
                <a:latin typeface="+mj-lt"/>
              </a:rPr>
              <a:t>yang </a:t>
            </a:r>
            <a:r>
              <a:rPr lang="en-US" b="0" i="0" dirty="0" err="1">
                <a:effectLst/>
                <a:latin typeface="+mj-lt"/>
              </a:rPr>
              <a:t>dirancang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untuk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mengendalikan</a:t>
            </a:r>
            <a:r>
              <a:rPr lang="en-US" b="0" i="0" dirty="0">
                <a:effectLst/>
                <a:latin typeface="+mj-lt"/>
              </a:rPr>
              <a:t> motor DC, motor stepper, </a:t>
            </a:r>
            <a:r>
              <a:rPr lang="en-US" b="0" i="0" dirty="0" err="1">
                <a:effectLst/>
                <a:latin typeface="+mj-lt"/>
              </a:rPr>
              <a:t>atau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beban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induktif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lainnya</a:t>
            </a:r>
            <a:r>
              <a:rPr lang="en-US" b="0" i="0" dirty="0">
                <a:effectLst/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+mj-lt"/>
            </a:endParaRP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IC </a:t>
            </a:r>
            <a:r>
              <a:rPr lang="en-US" b="0" i="0" dirty="0" err="1">
                <a:effectLst/>
                <a:latin typeface="+mj-lt"/>
              </a:rPr>
              <a:t>ini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menggunakan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dual H-Bridge </a:t>
            </a:r>
            <a:r>
              <a:rPr lang="en-US" dirty="0" err="1">
                <a:latin typeface="+mj-lt"/>
              </a:rPr>
              <a:t>sehingga</a:t>
            </a:r>
            <a:r>
              <a:rPr lang="en-US" dirty="0"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dapat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mengendalikan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dua motor DC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secara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independen</a:t>
            </a:r>
            <a:endParaRPr lang="en-US" b="1" i="0" dirty="0">
              <a:solidFill>
                <a:schemeClr val="accent5">
                  <a:lumMod val="75000"/>
                </a:schemeClr>
              </a:solidFill>
              <a:effectLst/>
              <a:latin typeface="+mj-lt"/>
            </a:endParaRP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+mj-lt"/>
              </a:rPr>
              <a:t>Mengendalikan</a:t>
            </a:r>
            <a:r>
              <a:rPr lang="en-US" i="0" dirty="0">
                <a:effectLst/>
                <a:latin typeface="+mj-lt"/>
              </a:rPr>
              <a:t> </a:t>
            </a:r>
            <a:r>
              <a:rPr lang="en-US" i="0" dirty="0" err="1">
                <a:effectLst/>
                <a:latin typeface="+mj-lt"/>
              </a:rPr>
              <a:t>arah</a:t>
            </a:r>
            <a:r>
              <a:rPr lang="en-US" i="0" dirty="0">
                <a:effectLst/>
                <a:latin typeface="+mj-lt"/>
              </a:rPr>
              <a:t> </a:t>
            </a:r>
            <a:r>
              <a:rPr lang="en-US" i="0" dirty="0" err="1">
                <a:effectLst/>
                <a:latin typeface="+mj-lt"/>
              </a:rPr>
              <a:t>putaran</a:t>
            </a:r>
            <a:r>
              <a:rPr lang="en-US" i="0" dirty="0">
                <a:effectLst/>
                <a:latin typeface="+mj-lt"/>
              </a:rPr>
              <a:t> motor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(Maju,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Mundur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, 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Berhenti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)</a:t>
            </a:r>
            <a:r>
              <a:rPr lang="en-US" i="0" dirty="0">
                <a:effectLst/>
                <a:latin typeface="+mj-lt"/>
              </a:rPr>
              <a:t> </a:t>
            </a:r>
            <a:r>
              <a:rPr lang="en-US" i="0" dirty="0" err="1">
                <a:effectLst/>
                <a:latin typeface="+mj-lt"/>
              </a:rPr>
              <a:t>serta</a:t>
            </a:r>
            <a:r>
              <a:rPr lang="en-US" i="0" dirty="0">
                <a:effectLst/>
                <a:latin typeface="+mj-lt"/>
              </a:rPr>
              <a:t> </a:t>
            </a:r>
            <a:r>
              <a:rPr lang="en-US" i="0" dirty="0" err="1">
                <a:effectLst/>
                <a:latin typeface="+mj-lt"/>
              </a:rPr>
              <a:t>kecepatan</a:t>
            </a:r>
            <a:r>
              <a:rPr lang="en-US" i="0" dirty="0">
                <a:effectLst/>
                <a:latin typeface="+mj-lt"/>
              </a:rPr>
              <a:t> </a:t>
            </a:r>
            <a:r>
              <a:rPr lang="en-US" i="0" dirty="0" err="1">
                <a:effectLst/>
                <a:latin typeface="+mj-lt"/>
              </a:rPr>
              <a:t>putaran</a:t>
            </a:r>
            <a:r>
              <a:rPr lang="en-US" i="0" dirty="0">
                <a:effectLst/>
                <a:latin typeface="+mj-lt"/>
              </a:rPr>
              <a:t> motor </a:t>
            </a:r>
            <a:r>
              <a:rPr lang="en-US" i="0" dirty="0" err="1">
                <a:effectLst/>
                <a:latin typeface="+mj-lt"/>
              </a:rPr>
              <a:t>menggunakan</a:t>
            </a:r>
            <a:r>
              <a:rPr lang="en-US" i="0" dirty="0">
                <a:effectLst/>
                <a:latin typeface="+mj-lt"/>
              </a:rPr>
              <a:t> PWM</a:t>
            </a: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dirty="0">
              <a:latin typeface="+mj-lt"/>
            </a:endParaRP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+mj-lt"/>
              </a:rPr>
              <a:t>Memiliki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 </a:t>
            </a:r>
            <a:r>
              <a:rPr lang="en-US" b="1" i="0" dirty="0" err="1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dioda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 flyback internal</a:t>
            </a:r>
            <a:r>
              <a:rPr lang="en-US" b="0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 </a:t>
            </a:r>
            <a:r>
              <a:rPr lang="en-US" b="0" i="0" dirty="0" err="1">
                <a:effectLst/>
                <a:latin typeface="+mj-lt"/>
              </a:rPr>
              <a:t>untuk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melindungi</a:t>
            </a:r>
            <a:r>
              <a:rPr lang="en-US" b="0" i="0" dirty="0">
                <a:effectLst/>
                <a:latin typeface="+mj-lt"/>
              </a:rPr>
              <a:t> IC </a:t>
            </a:r>
            <a:r>
              <a:rPr lang="en-US" b="0" i="0" dirty="0" err="1">
                <a:effectLst/>
                <a:latin typeface="+mj-lt"/>
              </a:rPr>
              <a:t>dari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tegangan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balik</a:t>
            </a:r>
            <a:r>
              <a:rPr lang="en-US" b="0" i="0" dirty="0">
                <a:effectLst/>
                <a:latin typeface="+mj-lt"/>
              </a:rPr>
              <a:t> (back EMF) yang </a:t>
            </a:r>
            <a:r>
              <a:rPr lang="en-US" b="0" i="0" dirty="0" err="1">
                <a:effectLst/>
                <a:latin typeface="+mj-lt"/>
              </a:rPr>
              <a:t>dihasilkan</a:t>
            </a:r>
            <a:r>
              <a:rPr lang="en-US" b="0" i="0" dirty="0">
                <a:effectLst/>
                <a:latin typeface="+mj-lt"/>
              </a:rPr>
              <a:t> oleh motor.</a:t>
            </a: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99A3E-78FA-F6A1-66E0-848490DA23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6035" t="54100" r="24655" b="16169"/>
          <a:stretch/>
        </p:blipFill>
        <p:spPr>
          <a:xfrm>
            <a:off x="7518629" y="1526577"/>
            <a:ext cx="3848315" cy="2195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AAB85-92AE-D17B-857F-404508277B98}"/>
              </a:ext>
            </a:extLst>
          </p:cNvPr>
          <p:cNvSpPr txBox="1"/>
          <p:nvPr/>
        </p:nvSpPr>
        <p:spPr>
          <a:xfrm>
            <a:off x="7420304" y="368217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7"/>
              </a:rPr>
              <a:t>https://www.ti.com/lit/ds/symlink/l293d.pdf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544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2A291-FC65-EE7D-8A09-6350C4E1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7B63C033-13D7-B6A1-CF78-FAD3BD61E5E2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PIN IC DRIVER L293D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5D523C7-9AD5-CA05-2D3B-CAB74849E43C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3B01A4AA-2F99-136C-49DF-59C49E169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F5264E-7A27-B9D7-AAA2-8FD6BEF25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1030" name="Picture 6" descr="Motor Driver IC L293D Pinout">
            <a:extLst>
              <a:ext uri="{FF2B5EF4-FFF2-40B4-BE49-F238E27FC236}">
                <a16:creationId xmlns:a16="http://schemas.microsoft.com/office/drawing/2014/main" id="{8995CFBD-FE48-4935-2D8F-929F6067A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25" y="1603797"/>
            <a:ext cx="3887014" cy="37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23979-62B5-3A9D-5B31-C2238B2540DE}"/>
              </a:ext>
            </a:extLst>
          </p:cNvPr>
          <p:cNvSpPr txBox="1"/>
          <p:nvPr/>
        </p:nvSpPr>
        <p:spPr>
          <a:xfrm>
            <a:off x="441435" y="1667039"/>
            <a:ext cx="6615092" cy="403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Enable 1,2</a:t>
            </a:r>
            <a:r>
              <a:rPr lang="en-US" b="0" i="0" dirty="0">
                <a:effectLst/>
                <a:latin typeface="+mj-lt"/>
              </a:rPr>
              <a:t> dan </a:t>
            </a:r>
            <a:r>
              <a:rPr lang="en-US" b="1" i="0" dirty="0">
                <a:effectLst/>
                <a:latin typeface="+mj-lt"/>
              </a:rPr>
              <a:t>Enable 3,4</a:t>
            </a:r>
            <a:r>
              <a:rPr lang="en-US" b="0" i="0" dirty="0">
                <a:effectLst/>
                <a:latin typeface="+mj-lt"/>
              </a:rPr>
              <a:t>: </a:t>
            </a:r>
            <a:r>
              <a:rPr lang="en-US" b="0" i="0" dirty="0" err="1">
                <a:effectLst/>
                <a:latin typeface="+mj-lt"/>
              </a:rPr>
              <a:t>Mengaktifkan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atau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menonaktifkan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bagian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kiri</a:t>
            </a:r>
            <a:r>
              <a:rPr lang="en-US" b="0" i="0" dirty="0">
                <a:effectLst/>
                <a:latin typeface="+mj-lt"/>
              </a:rPr>
              <a:t> dan </a:t>
            </a:r>
            <a:r>
              <a:rPr lang="en-US" b="0" i="0" dirty="0" err="1">
                <a:effectLst/>
                <a:latin typeface="+mj-lt"/>
              </a:rPr>
              <a:t>kanan</a:t>
            </a:r>
            <a:r>
              <a:rPr lang="en-US" b="0" i="0" dirty="0">
                <a:effectLst/>
                <a:latin typeface="+mj-lt"/>
              </a:rPr>
              <a:t> IC </a:t>
            </a:r>
            <a:r>
              <a:rPr lang="en-US" b="0" i="0" dirty="0" err="1">
                <a:effectLst/>
                <a:latin typeface="+mj-lt"/>
              </a:rPr>
              <a:t>serta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mengatur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kecepatan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putaran</a:t>
            </a:r>
            <a:r>
              <a:rPr lang="en-US" b="0" i="0" dirty="0">
                <a:effectLst/>
                <a:latin typeface="+mj-lt"/>
              </a:rPr>
              <a:t> motor.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+mj-lt"/>
            </a:endParaRP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Input 1-4</a:t>
            </a:r>
            <a:r>
              <a:rPr lang="en-US" b="0" i="0" dirty="0">
                <a:effectLst/>
                <a:latin typeface="+mj-lt"/>
              </a:rPr>
              <a:t>: </a:t>
            </a:r>
            <a:r>
              <a:rPr lang="en-US" b="0" i="0" dirty="0" err="1">
                <a:effectLst/>
                <a:latin typeface="+mj-lt"/>
              </a:rPr>
              <a:t>Mengontrol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aliran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arus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ke</a:t>
            </a:r>
            <a:r>
              <a:rPr lang="en-US" b="0" i="0" dirty="0">
                <a:effectLst/>
                <a:latin typeface="+mj-lt"/>
              </a:rPr>
              <a:t> Output 1-4.</a:t>
            </a: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+mj-lt"/>
            </a:endParaRP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Output 1-4</a:t>
            </a:r>
            <a:r>
              <a:rPr lang="en-US" b="0" i="0" dirty="0">
                <a:effectLst/>
                <a:latin typeface="+mj-lt"/>
              </a:rPr>
              <a:t>: </a:t>
            </a:r>
            <a:r>
              <a:rPr lang="en-US" b="0" i="0" dirty="0" err="1">
                <a:effectLst/>
                <a:latin typeface="+mj-lt"/>
              </a:rPr>
              <a:t>Terhubung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ke</a:t>
            </a:r>
            <a:r>
              <a:rPr lang="en-US" b="0" i="0" dirty="0">
                <a:effectLst/>
                <a:latin typeface="+mj-lt"/>
              </a:rPr>
              <a:t> terminal motor.</a:t>
            </a: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+mj-lt"/>
            </a:endParaRP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VCC1</a:t>
            </a:r>
            <a:r>
              <a:rPr lang="en-US" b="0" i="0" dirty="0">
                <a:effectLst/>
                <a:latin typeface="+mj-lt"/>
              </a:rPr>
              <a:t>: </a:t>
            </a:r>
            <a:r>
              <a:rPr lang="en-US" b="0" i="0" dirty="0" err="1">
                <a:effectLst/>
                <a:latin typeface="+mj-lt"/>
              </a:rPr>
              <a:t>Suplai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daya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untuk</a:t>
            </a:r>
            <a:r>
              <a:rPr lang="en-US" b="0" i="0" dirty="0">
                <a:effectLst/>
                <a:latin typeface="+mj-lt"/>
              </a:rPr>
              <a:t> IC (5V).</a:t>
            </a: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+mj-lt"/>
            </a:endParaRP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VCC2</a:t>
            </a:r>
            <a:r>
              <a:rPr lang="en-US" b="0" i="0" dirty="0">
                <a:effectLst/>
                <a:latin typeface="+mj-lt"/>
              </a:rPr>
              <a:t>: </a:t>
            </a:r>
            <a:r>
              <a:rPr lang="en-US" b="0" i="0" dirty="0" err="1">
                <a:effectLst/>
                <a:latin typeface="+mj-lt"/>
              </a:rPr>
              <a:t>Suplai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daya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untuk</a:t>
            </a:r>
            <a:r>
              <a:rPr lang="en-US" b="0" i="0" dirty="0">
                <a:effectLst/>
                <a:latin typeface="+mj-lt"/>
              </a:rPr>
              <a:t> motor (4.5V-36V).</a:t>
            </a: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+mj-lt"/>
            </a:endParaRPr>
          </a:p>
          <a:p>
            <a:pPr marL="285750" indent="-285750" algn="just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+mj-lt"/>
              </a:rPr>
              <a:t>GND</a:t>
            </a:r>
            <a:r>
              <a:rPr lang="en-US" b="0" i="0" dirty="0">
                <a:effectLst/>
                <a:latin typeface="+mj-lt"/>
              </a:rPr>
              <a:t>: Harus </a:t>
            </a:r>
            <a:r>
              <a:rPr lang="en-US" b="0" i="0" dirty="0" err="1">
                <a:effectLst/>
                <a:latin typeface="+mj-lt"/>
              </a:rPr>
              <a:t>dihubungkan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ke</a:t>
            </a:r>
            <a:r>
              <a:rPr lang="en-US" b="0" i="0" dirty="0">
                <a:effectLst/>
                <a:latin typeface="+mj-lt"/>
              </a:rPr>
              <a:t> ground </a:t>
            </a:r>
            <a:r>
              <a:rPr lang="en-US" b="0" i="0" dirty="0" err="1">
                <a:effectLst/>
                <a:latin typeface="+mj-lt"/>
              </a:rPr>
              <a:t>rangkaian</a:t>
            </a:r>
            <a:r>
              <a:rPr lang="en-US" b="0" i="0" dirty="0">
                <a:effectLst/>
                <a:latin typeface="+mj-lt"/>
              </a:rPr>
              <a:t>. </a:t>
            </a:r>
            <a:r>
              <a:rPr lang="en-US" b="0" i="0" dirty="0" err="1">
                <a:effectLst/>
                <a:latin typeface="+mj-lt"/>
              </a:rPr>
              <a:t>Berperan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dalam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0" dirty="0" err="1">
                <a:effectLst/>
                <a:latin typeface="+mj-lt"/>
              </a:rPr>
              <a:t>mencegah</a:t>
            </a:r>
            <a:r>
              <a:rPr lang="en-US" b="0" i="0" dirty="0">
                <a:effectLst/>
                <a:latin typeface="+mj-lt"/>
              </a:rPr>
              <a:t> </a:t>
            </a:r>
            <a:r>
              <a:rPr lang="en-US" b="0" i="1" dirty="0">
                <a:effectLst/>
                <a:latin typeface="+mj-lt"/>
              </a:rPr>
              <a:t>overheat</a:t>
            </a:r>
            <a:r>
              <a:rPr lang="en-US" b="0" i="0" dirty="0">
                <a:effectLst/>
                <a:latin typeface="+mj-lt"/>
              </a:rPr>
              <a:t> pada 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A5D77-4D9B-DFD2-AA64-E62A86032F28}"/>
              </a:ext>
            </a:extLst>
          </p:cNvPr>
          <p:cNvSpPr txBox="1"/>
          <p:nvPr/>
        </p:nvSpPr>
        <p:spPr>
          <a:xfrm>
            <a:off x="441435" y="6016216"/>
            <a:ext cx="8029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5"/>
              </a:rPr>
              <a:t>https://how2electronics.com/l293d-dual-h-bridge-motor-driver-ic-pins-circuit-working/#google_vignette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2546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B2130-DB79-E8E4-4276-22E76C32B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8BEBD579-8BEF-CC65-66E3-98EE7F54F7A8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ATURAN PENGENDALIAN L293D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039501A4-7DF1-73F7-F95E-F75B44F4B854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175E498F-D73E-0051-6D8A-3A2ED1D3F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191853-2AD8-706D-1649-68092112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1030" name="Picture 6" descr="Motor Driver IC L293D Pinout">
            <a:extLst>
              <a:ext uri="{FF2B5EF4-FFF2-40B4-BE49-F238E27FC236}">
                <a16:creationId xmlns:a16="http://schemas.microsoft.com/office/drawing/2014/main" id="{F1ED6A24-5D78-CEB6-A8CE-FF36DCEA7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325" y="1571871"/>
            <a:ext cx="3887014" cy="37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92C28-8D23-7195-0AAF-B42B8CA884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72" t="39264" r="36868" b="14529"/>
          <a:stretch/>
        </p:blipFill>
        <p:spPr>
          <a:xfrm>
            <a:off x="324694" y="1787521"/>
            <a:ext cx="6963484" cy="3523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7C1E0C-EB4E-C503-83F2-45F161F4CB2D}"/>
              </a:ext>
            </a:extLst>
          </p:cNvPr>
          <p:cNvSpPr txBox="1"/>
          <p:nvPr/>
        </p:nvSpPr>
        <p:spPr>
          <a:xfrm>
            <a:off x="441435" y="6016216"/>
            <a:ext cx="8029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7"/>
              </a:rPr>
              <a:t>https://how2electronics.com/l293d-dual-h-bridge-motor-driver-ic-pins-circuit-working/#google_vignette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2187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8D2E2-5D42-F3C3-9782-AC8659EDD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840FB05F-3CC3-E848-306E-AACE5A72EE8D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>
                <a:latin typeface="Muli Black Bold"/>
              </a:rPr>
              <a:t>L293D + MOTOR DC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62CF1C1D-18EC-3AA5-13EF-F7AB9FCE1DDE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D607E035-150E-4737-C647-A9F2A2018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517FC9-76C9-53C8-7251-4C1F1C9AA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51A73-B38A-6417-6419-06D7E15B64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32" t="35402" r="42689" b="2325"/>
          <a:stretch/>
        </p:blipFill>
        <p:spPr>
          <a:xfrm>
            <a:off x="3010643" y="1577123"/>
            <a:ext cx="5102576" cy="4340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68A67-E1C5-808F-1860-322738D2AEB4}"/>
              </a:ext>
            </a:extLst>
          </p:cNvPr>
          <p:cNvSpPr txBox="1"/>
          <p:nvPr/>
        </p:nvSpPr>
        <p:spPr>
          <a:xfrm>
            <a:off x="8240110" y="3201190"/>
            <a:ext cx="345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6"/>
              </a:rPr>
              <a:t>https://www.tinkercad.com/things/jpM3ss9TpRU-l293d-motor-dc?sharecode=Gh7Pe7Kn-ET31esnQX3etd4hzKaElYvfotwawYQLqcE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9289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4FC2-0CD2-148A-47C9-506617641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0C625AA8-B91F-82E2-67F8-E48C6B51EF38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46572358-31E5-56AB-94A4-E4B193383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759A49-D395-1048-03A8-888E05876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A18DF8-5ED8-9BF2-E0AA-A2478F3606A0}"/>
              </a:ext>
            </a:extLst>
          </p:cNvPr>
          <p:cNvSpPr/>
          <p:nvPr/>
        </p:nvSpPr>
        <p:spPr>
          <a:xfrm>
            <a:off x="263703" y="2312276"/>
            <a:ext cx="11623497" cy="2091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KENDALI MOTOR DC VIA MIKROKONTROLLER</a:t>
            </a:r>
          </a:p>
        </p:txBody>
      </p:sp>
    </p:spTree>
    <p:extLst>
      <p:ext uri="{BB962C8B-B14F-4D97-AF65-F5344CB8AC3E}">
        <p14:creationId xmlns:p14="http://schemas.microsoft.com/office/powerpoint/2010/main" val="33993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854D0-5D23-8F1C-2235-C609DAD0B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F7FD6C36-38B7-F753-62B6-4C9F98D1B55F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CE186D13-AE0F-63D3-602A-388F305AB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B5DC23-5BC8-D444-343D-A5FEEFE41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285D6B-1B61-D1DD-7E24-A188163A90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00" t="34801" r="33455" b="4487"/>
          <a:stretch/>
        </p:blipFill>
        <p:spPr>
          <a:xfrm>
            <a:off x="6684987" y="1498517"/>
            <a:ext cx="4522196" cy="44835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82ADDC-4C15-E351-35D9-D744F4F48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16" y="2043467"/>
            <a:ext cx="5619001" cy="3040978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845DA1CB-11E9-E036-9513-DD09509AC0FE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H-BRIDGE + ARDUINO UNO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A39E7-B311-5DEC-4C1A-5CBD815B8FE5}"/>
              </a:ext>
            </a:extLst>
          </p:cNvPr>
          <p:cNvSpPr txBox="1"/>
          <p:nvPr/>
        </p:nvSpPr>
        <p:spPr>
          <a:xfrm>
            <a:off x="6684987" y="6008938"/>
            <a:ext cx="6143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latin typeface="+mj-lt"/>
                <a:hlinkClick r:id="rId6"/>
              </a:rPr>
              <a:t>https://www.tinkercad.com/things/eMNH6GTec18-h-bridge?sharecode=8k4Vxb7hQwH8EAdDyCjGKAVHk2PR2n4raWQaxV3wwkY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1476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8DF80-36D6-0E95-4426-2352511C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DD075968-5BDD-AEA0-3FBE-A2B19C4F8F95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1C459B30-EEFB-E2C1-BE55-EFB9D6E57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9B185A-E685-E3C0-5337-3CF4860DD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225636A1-0977-A6FE-6F09-C94647447357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L293D + ARDUINO UNO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31F61-67B4-CCDC-38B5-1F0FE93B78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77" t="34783" r="40000" b="4587"/>
          <a:stretch/>
        </p:blipFill>
        <p:spPr>
          <a:xfrm>
            <a:off x="324694" y="1816698"/>
            <a:ext cx="5287615" cy="3224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99874-02C0-7ADB-00C0-E0CB2A6A6E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647" t="31372" r="20353" b="17681"/>
          <a:stretch/>
        </p:blipFill>
        <p:spPr>
          <a:xfrm>
            <a:off x="5782794" y="1816698"/>
            <a:ext cx="5840343" cy="37193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3F351-BF16-0159-745E-672ADCB82536}"/>
              </a:ext>
            </a:extLst>
          </p:cNvPr>
          <p:cNvSpPr txBox="1"/>
          <p:nvPr/>
        </p:nvSpPr>
        <p:spPr>
          <a:xfrm>
            <a:off x="173837" y="5125329"/>
            <a:ext cx="5608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hlinkClick r:id="rId6"/>
              </a:rPr>
              <a:t>https://www.tinkercad.com/things/jpM3ss9TpRU-l293d-motor-dc?sharecode=Gh7Pe7Kn-ET31esnQX3etd4hzKaElYvfotwawYQLqcE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663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133B-C5CE-D315-01E2-E4E392E42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76AF997D-DB18-BFEB-209F-DA94190DFB2E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8BD70C81-F99A-9CA9-5A87-3121044DC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C18FBD-FEB5-6EC4-D523-A51FD4266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16" name="TextBox 6">
            <a:extLst>
              <a:ext uri="{FF2B5EF4-FFF2-40B4-BE49-F238E27FC236}">
                <a16:creationId xmlns:a16="http://schemas.microsoft.com/office/drawing/2014/main" id="{4DBB78E4-303A-AE72-BF96-B9AF083B13C6}"/>
              </a:ext>
            </a:extLst>
          </p:cNvPr>
          <p:cNvSpPr txBox="1"/>
          <p:nvPr/>
        </p:nvSpPr>
        <p:spPr>
          <a:xfrm>
            <a:off x="324694" y="875943"/>
            <a:ext cx="11617246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KESIMPULAN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E727B-132E-0938-1174-2DA3477B2A1E}"/>
              </a:ext>
            </a:extLst>
          </p:cNvPr>
          <p:cNvSpPr txBox="1"/>
          <p:nvPr/>
        </p:nvSpPr>
        <p:spPr>
          <a:xfrm>
            <a:off x="479965" y="1564564"/>
            <a:ext cx="111431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2200" dirty="0"/>
              <a:t>Motor DC </a:t>
            </a:r>
            <a:r>
              <a:rPr lang="en-US" sz="2200" dirty="0" err="1"/>
              <a:t>bekerja</a:t>
            </a:r>
            <a:r>
              <a:rPr lang="en-US" sz="2200" dirty="0"/>
              <a:t> </a:t>
            </a:r>
            <a:r>
              <a:rPr lang="en-US" sz="2200" dirty="0" err="1"/>
              <a:t>berdasarkan</a:t>
            </a:r>
            <a:r>
              <a:rPr lang="en-US" sz="2200" dirty="0"/>
              <a:t> </a:t>
            </a:r>
            <a:r>
              <a:rPr lang="en-US" sz="2200" dirty="0" err="1"/>
              <a:t>interaksi</a:t>
            </a:r>
            <a:r>
              <a:rPr lang="en-US" sz="2200" dirty="0"/>
              <a:t> </a:t>
            </a:r>
            <a:r>
              <a:rPr lang="en-US" sz="2200" dirty="0" err="1"/>
              <a:t>antara</a:t>
            </a:r>
            <a:r>
              <a:rPr lang="en-US" sz="2200" dirty="0"/>
              <a:t> </a:t>
            </a:r>
            <a:r>
              <a:rPr lang="en-US" sz="2200" dirty="0" err="1"/>
              <a:t>arus</a:t>
            </a:r>
            <a:r>
              <a:rPr lang="en-US" sz="2200" dirty="0"/>
              <a:t> Listrik yang </a:t>
            </a:r>
            <a:r>
              <a:rPr lang="en-US" sz="2200" dirty="0" err="1"/>
              <a:t>mengalir</a:t>
            </a:r>
            <a:r>
              <a:rPr lang="en-US" sz="2200" dirty="0"/>
              <a:t> di </a:t>
            </a:r>
            <a:r>
              <a:rPr lang="en-US" sz="2200" dirty="0" err="1"/>
              <a:t>kawat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medan</a:t>
            </a:r>
            <a:r>
              <a:rPr lang="en-US" sz="2200" dirty="0"/>
              <a:t> magnet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2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 err="1"/>
              <a:t>Kecepatan</a:t>
            </a:r>
            <a:r>
              <a:rPr lang="en-US" sz="2200" dirty="0"/>
              <a:t> (RPM) dan torsi </a:t>
            </a:r>
            <a:r>
              <a:rPr lang="en-US" sz="2200" dirty="0" err="1"/>
              <a:t>dari</a:t>
            </a:r>
            <a:r>
              <a:rPr lang="en-US" sz="2200" dirty="0"/>
              <a:t> motor </a:t>
            </a:r>
            <a:r>
              <a:rPr lang="en-US" sz="2200" dirty="0" err="1"/>
              <a:t>saling</a:t>
            </a:r>
            <a:r>
              <a:rPr lang="en-US" sz="2200" dirty="0"/>
              <a:t> </a:t>
            </a:r>
            <a:r>
              <a:rPr lang="en-US" sz="2200" dirty="0" err="1"/>
              <a:t>berbanding</a:t>
            </a:r>
            <a:r>
              <a:rPr lang="en-US" sz="2200" dirty="0"/>
              <a:t> </a:t>
            </a:r>
            <a:r>
              <a:rPr lang="en-US" sz="2200" dirty="0" err="1"/>
              <a:t>terbalik</a:t>
            </a:r>
            <a:endParaRPr lang="en-US" sz="2200" dirty="0"/>
          </a:p>
          <a:p>
            <a:pPr marL="342900" indent="-342900" algn="just">
              <a:buFont typeface="+mj-lt"/>
              <a:buAutoNum type="arabicPeriod"/>
            </a:pPr>
            <a:endParaRPr lang="en-US" sz="22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 err="1"/>
              <a:t>Kecepatan</a:t>
            </a:r>
            <a:r>
              <a:rPr lang="en-US" sz="2200" dirty="0"/>
              <a:t> (RPM) dan torsi motor DC </a:t>
            </a:r>
            <a:r>
              <a:rPr lang="en-US" sz="2200" dirty="0" err="1"/>
              <a:t>bisa</a:t>
            </a:r>
            <a:r>
              <a:rPr lang="en-US" sz="2200" dirty="0"/>
              <a:t> </a:t>
            </a:r>
            <a:r>
              <a:rPr lang="en-US" sz="2200" dirty="0" err="1"/>
              <a:t>dimanipulasi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menambahkan</a:t>
            </a:r>
            <a:r>
              <a:rPr lang="en-US" sz="2200" dirty="0"/>
              <a:t> gearbox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rasio</a:t>
            </a:r>
            <a:r>
              <a:rPr lang="en-US" sz="2200" dirty="0"/>
              <a:t> </a:t>
            </a:r>
            <a:r>
              <a:rPr lang="en-US" sz="2200" dirty="0" err="1"/>
              <a:t>tertentu</a:t>
            </a:r>
            <a:endParaRPr lang="en-US" sz="2200" dirty="0"/>
          </a:p>
          <a:p>
            <a:pPr marL="342900" indent="-342900" algn="just">
              <a:buFont typeface="+mj-lt"/>
              <a:buAutoNum type="arabicPeriod"/>
            </a:pPr>
            <a:endParaRPr lang="en-US" sz="22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/>
              <a:t>Motor DC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dikendalikan</a:t>
            </a:r>
            <a:r>
              <a:rPr lang="en-US" sz="2200" dirty="0"/>
              <a:t> </a:t>
            </a:r>
            <a:r>
              <a:rPr lang="en-US" sz="2200" dirty="0" err="1"/>
              <a:t>arah</a:t>
            </a:r>
            <a:r>
              <a:rPr lang="en-US" sz="2200" dirty="0"/>
              <a:t> </a:t>
            </a:r>
            <a:r>
              <a:rPr lang="en-US" sz="2200" dirty="0" err="1"/>
              <a:t>putarannya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</a:t>
            </a:r>
            <a:r>
              <a:rPr lang="en-US" sz="2200" dirty="0" err="1"/>
              <a:t>rangkaian</a:t>
            </a:r>
            <a:r>
              <a:rPr lang="en-US" sz="2200" dirty="0"/>
              <a:t> H-Bridge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IC Driver L293D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mengendalikan</a:t>
            </a:r>
            <a:r>
              <a:rPr lang="en-US" sz="2200" dirty="0"/>
              <a:t> 2 channel motor </a:t>
            </a:r>
            <a:r>
              <a:rPr lang="en-US" sz="2200" dirty="0" err="1"/>
              <a:t>secara</a:t>
            </a:r>
            <a:r>
              <a:rPr lang="en-US" sz="2200" dirty="0"/>
              <a:t> independent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2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2200" dirty="0"/>
              <a:t>Motor DC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dikendalikan</a:t>
            </a:r>
            <a:r>
              <a:rPr lang="en-US" sz="2200" dirty="0"/>
              <a:t> </a:t>
            </a:r>
            <a:r>
              <a:rPr lang="en-US" sz="2200" dirty="0" err="1"/>
              <a:t>menggunakan</a:t>
            </a:r>
            <a:r>
              <a:rPr lang="en-US" sz="2200" dirty="0"/>
              <a:t> </a:t>
            </a:r>
            <a:r>
              <a:rPr lang="en-US" sz="2200" dirty="0" err="1"/>
              <a:t>mikrokontroller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mengirim</a:t>
            </a:r>
            <a:r>
              <a:rPr lang="en-US" sz="2200" dirty="0"/>
              <a:t> </a:t>
            </a:r>
            <a:r>
              <a:rPr lang="en-US" sz="2200" dirty="0" err="1"/>
              <a:t>sinyal</a:t>
            </a:r>
            <a:r>
              <a:rPr lang="en-US" sz="2200" dirty="0"/>
              <a:t> digital (1/0) </a:t>
            </a:r>
            <a:r>
              <a:rPr lang="en-US" sz="2200" dirty="0" err="1"/>
              <a:t>atau</a:t>
            </a:r>
            <a:r>
              <a:rPr lang="en-US" sz="2200" dirty="0"/>
              <a:t> </a:t>
            </a:r>
            <a:r>
              <a:rPr lang="en-US" sz="2200" dirty="0" err="1"/>
              <a:t>sinyal</a:t>
            </a:r>
            <a:r>
              <a:rPr lang="en-US" sz="2200" dirty="0"/>
              <a:t> PWM </a:t>
            </a:r>
            <a:r>
              <a:rPr lang="en-US" sz="2200" dirty="0" err="1"/>
              <a:t>ke</a:t>
            </a:r>
            <a:r>
              <a:rPr lang="en-US" sz="2200" dirty="0"/>
              <a:t> IC driver L293D</a:t>
            </a:r>
          </a:p>
        </p:txBody>
      </p:sp>
    </p:spTree>
    <p:extLst>
      <p:ext uri="{BB962C8B-B14F-4D97-AF65-F5344CB8AC3E}">
        <p14:creationId xmlns:p14="http://schemas.microsoft.com/office/powerpoint/2010/main" val="3227452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DDF12-0419-F3B6-5B8C-0C789002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96EC8C22-49FB-1F68-4862-0F7F94694973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>
                <a:solidFill>
                  <a:srgbClr val="000000"/>
                </a:solidFill>
                <a:latin typeface="Muli Bold"/>
              </a:rPr>
              <a:t>SHARING SESSION – KOMUNITAS ARDUMEKA</a:t>
            </a:r>
            <a:endParaRPr lang="en-US" sz="1001" spc="-9" dirty="0">
              <a:solidFill>
                <a:srgbClr val="000000"/>
              </a:solidFill>
              <a:latin typeface="Muli Bold"/>
            </a:endParaRP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615052C0-B191-DABC-1B94-3131AFBC8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163489-CEAC-0189-0BF6-EE8936B11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6E75E2-8AFA-DA22-5EA8-20D05E5BDDDA}"/>
              </a:ext>
            </a:extLst>
          </p:cNvPr>
          <p:cNvSpPr txBox="1"/>
          <p:nvPr/>
        </p:nvSpPr>
        <p:spPr>
          <a:xfrm>
            <a:off x="3006375" y="55665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https://www.youtube.com/watch?v=3cY6IzBFyJE&amp;t=6744s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CF2F0-87CC-C6BF-FDA1-1580923A4F09}"/>
              </a:ext>
            </a:extLst>
          </p:cNvPr>
          <p:cNvSpPr txBox="1"/>
          <p:nvPr/>
        </p:nvSpPr>
        <p:spPr>
          <a:xfrm>
            <a:off x="3342363" y="4858682"/>
            <a:ext cx="6321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LINK VIDEO REKAMAN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98B3A-0662-B0FE-C9CC-6F0ECEEF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45" t="19311" r="39655" b="2223"/>
          <a:stretch/>
        </p:blipFill>
        <p:spPr>
          <a:xfrm>
            <a:off x="3635811" y="1054283"/>
            <a:ext cx="4572001" cy="36690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697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3343-5A3D-967C-F034-920E21C70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5297047B-E7BB-574F-FCBD-CB5687D165F0}"/>
              </a:ext>
            </a:extLst>
          </p:cNvPr>
          <p:cNvSpPr txBox="1"/>
          <p:nvPr/>
        </p:nvSpPr>
        <p:spPr>
          <a:xfrm>
            <a:off x="537012" y="940552"/>
            <a:ext cx="10785560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i="1" dirty="0">
                <a:latin typeface="Muli Black Bold"/>
              </a:rPr>
              <a:t>MY FIRST OWN ROBOT IN </a:t>
            </a:r>
            <a:r>
              <a:rPr lang="en-US" sz="3000" b="1" i="1" dirty="0">
                <a:solidFill>
                  <a:schemeClr val="accent5">
                    <a:lumMod val="75000"/>
                  </a:schemeClr>
                </a:solidFill>
                <a:latin typeface="Muli Black Bold"/>
              </a:rPr>
              <a:t>2017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5111E9AE-5BB9-8310-C6A3-CBD200DB4321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4058E96B-280A-90D3-2B66-6FA8D780C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ADC1C8-3091-1EC3-6BE6-EE5D0A059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2E8FCD-A5D1-B2C7-C578-036C73A2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48" t="28812" r="53535" b="9579"/>
          <a:stretch/>
        </p:blipFill>
        <p:spPr>
          <a:xfrm>
            <a:off x="537012" y="1528406"/>
            <a:ext cx="3062961" cy="2792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80B28-1E9A-B320-B02E-91516183FD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000" t="38391" r="53793" b="9434"/>
          <a:stretch/>
        </p:blipFill>
        <p:spPr>
          <a:xfrm>
            <a:off x="3283143" y="2887161"/>
            <a:ext cx="3740698" cy="3032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C37AC-7C3D-55DE-6D0B-4C464A2168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965" t="39847" r="55000" b="21073"/>
          <a:stretch/>
        </p:blipFill>
        <p:spPr>
          <a:xfrm>
            <a:off x="6350397" y="1520632"/>
            <a:ext cx="4075865" cy="2486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ACF50-954E-3E2C-3C3D-2AD58A395D10}"/>
              </a:ext>
            </a:extLst>
          </p:cNvPr>
          <p:cNvSpPr txBox="1"/>
          <p:nvPr/>
        </p:nvSpPr>
        <p:spPr>
          <a:xfrm>
            <a:off x="630666" y="6211990"/>
            <a:ext cx="339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Instagram @mr_ikr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BF3904-2B6F-85E2-C386-63986F8744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465" t="38774" r="52661" b="17013"/>
          <a:stretch/>
        </p:blipFill>
        <p:spPr>
          <a:xfrm>
            <a:off x="7339010" y="3773214"/>
            <a:ext cx="4433449" cy="269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5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E8306-7AEB-8397-2E89-341588AC6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">
            <a:extLst>
              <a:ext uri="{FF2B5EF4-FFF2-40B4-BE49-F238E27FC236}">
                <a16:creationId xmlns:a16="http://schemas.microsoft.com/office/drawing/2014/main" id="{3A3ED9F7-B0EF-542B-7BD2-85956873E3FD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E12EB586-71AC-D3D8-A5D0-377E2778C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D122B6-A1E8-5A9F-B778-F2299F568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B460CB-52A2-0E2E-881C-9675B06AC6B4}"/>
              </a:ext>
            </a:extLst>
          </p:cNvPr>
          <p:cNvSpPr/>
          <p:nvPr/>
        </p:nvSpPr>
        <p:spPr>
          <a:xfrm>
            <a:off x="263703" y="2312276"/>
            <a:ext cx="11623497" cy="2091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/>
              <a:t>CARA KERJA MOTOR DC</a:t>
            </a:r>
          </a:p>
        </p:txBody>
      </p:sp>
    </p:spTree>
    <p:extLst>
      <p:ext uri="{BB962C8B-B14F-4D97-AF65-F5344CB8AC3E}">
        <p14:creationId xmlns:p14="http://schemas.microsoft.com/office/powerpoint/2010/main" val="3467736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1C395-E67E-E75C-9B94-519B57889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B2000A77-3B76-27DF-AC0A-91BF3E3EBE50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PENGENALAN MOTOR DC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45C3A02-5B58-F94F-DBE4-78D296EFDD54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05CF24A5-B7C2-1905-DF7A-50ED58B2B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0F82FA-5FFD-BF97-4B0F-DBFB11118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A49B6-E554-E47A-B506-FF2D5D27AC54}"/>
              </a:ext>
            </a:extLst>
          </p:cNvPr>
          <p:cNvSpPr txBox="1"/>
          <p:nvPr/>
        </p:nvSpPr>
        <p:spPr>
          <a:xfrm>
            <a:off x="324694" y="1451624"/>
            <a:ext cx="76211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Motor DC </a:t>
            </a:r>
            <a:r>
              <a:rPr lang="en-US" dirty="0" err="1">
                <a:latin typeface="+mj-lt"/>
              </a:rPr>
              <a:t>adalah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jenis</a:t>
            </a:r>
            <a:r>
              <a:rPr lang="en-US" dirty="0">
                <a:latin typeface="+mj-lt"/>
              </a:rPr>
              <a:t> motor </a:t>
            </a:r>
            <a:r>
              <a:rPr lang="en-US" dirty="0" err="1">
                <a:latin typeface="+mj-lt"/>
              </a:rPr>
              <a:t>listrik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mengubah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energi</a:t>
            </a:r>
            <a:r>
              <a:rPr lang="en-US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listrik</a:t>
            </a:r>
            <a:r>
              <a:rPr lang="en-US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arus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searah</a:t>
            </a:r>
            <a:r>
              <a:rPr lang="en-US" dirty="0">
                <a:latin typeface="+mj-lt"/>
              </a:rPr>
              <a:t> (DC) </a:t>
            </a:r>
            <a:r>
              <a:rPr lang="en-US" dirty="0" err="1">
                <a:latin typeface="+mj-lt"/>
              </a:rPr>
              <a:t>menjadi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energi</a:t>
            </a:r>
            <a:r>
              <a:rPr lang="en-US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mekanis</a:t>
            </a:r>
            <a:r>
              <a:rPr lang="en-US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dirty="0" err="1">
                <a:latin typeface="+mj-lt"/>
              </a:rPr>
              <a:t>dalam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bentuk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putaran</a:t>
            </a:r>
            <a:endParaRPr lang="en-US" dirty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Prinsip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kerja</a:t>
            </a:r>
            <a:r>
              <a:rPr lang="en-US" dirty="0">
                <a:latin typeface="+mj-lt"/>
              </a:rPr>
              <a:t> motor DC </a:t>
            </a:r>
            <a:r>
              <a:rPr lang="en-US" dirty="0" err="1">
                <a:latin typeface="+mj-lt"/>
              </a:rPr>
              <a:t>berdasarkan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interaksi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antara</a:t>
            </a:r>
            <a:r>
              <a:rPr lang="en-US" dirty="0">
                <a:latin typeface="+mj-lt"/>
              </a:rPr>
              <a:t> dua </a:t>
            </a:r>
            <a:r>
              <a:rPr lang="en-US" dirty="0" err="1">
                <a:latin typeface="+mj-lt"/>
              </a:rPr>
              <a:t>buah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fluks</a:t>
            </a:r>
            <a:r>
              <a:rPr lang="en-US" b="1" dirty="0">
                <a:solidFill>
                  <a:schemeClr val="accent5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magnetik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disebut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kumparan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medan</a:t>
            </a:r>
            <a:r>
              <a:rPr lang="en-US" dirty="0">
                <a:latin typeface="+mj-lt"/>
              </a:rPr>
              <a:t> dan </a:t>
            </a:r>
            <a:r>
              <a:rPr lang="en-US" dirty="0" err="1">
                <a:latin typeface="+mj-lt"/>
              </a:rPr>
              <a:t>kumparan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jangkar</a:t>
            </a:r>
            <a:endParaRPr lang="en-US" dirty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chemeClr val="accent5"/>
                </a:solidFill>
                <a:effectLst/>
                <a:latin typeface="+mj-lt"/>
              </a:rPr>
              <a:t>Kumparan</a:t>
            </a:r>
            <a:r>
              <a:rPr lang="en-US" b="1" i="0" dirty="0">
                <a:solidFill>
                  <a:schemeClr val="accent5"/>
                </a:solidFill>
                <a:effectLst/>
                <a:latin typeface="+mj-lt"/>
              </a:rPr>
              <a:t> </a:t>
            </a:r>
            <a:r>
              <a:rPr lang="en-US" b="1" dirty="0">
                <a:solidFill>
                  <a:schemeClr val="accent5"/>
                </a:solidFill>
                <a:latin typeface="+mj-lt"/>
              </a:rPr>
              <a:t>M</a:t>
            </a:r>
            <a:r>
              <a:rPr lang="en-US" b="1" i="0" dirty="0">
                <a:solidFill>
                  <a:schemeClr val="accent5"/>
                </a:solidFill>
                <a:effectLst/>
                <a:latin typeface="+mj-lt"/>
              </a:rPr>
              <a:t>edan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menghasilkan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fluks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magnet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dengan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arah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dari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kutub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utara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ke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kutub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selatan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,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sedangkan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K</a:t>
            </a:r>
            <a:r>
              <a:rPr lang="en-US" b="1" i="0" dirty="0" err="1">
                <a:solidFill>
                  <a:schemeClr val="accent5"/>
                </a:solidFill>
                <a:effectLst/>
                <a:latin typeface="+mj-lt"/>
              </a:rPr>
              <a:t>umparan</a:t>
            </a:r>
            <a:r>
              <a:rPr lang="en-US" b="1" i="0" dirty="0">
                <a:solidFill>
                  <a:schemeClr val="accent5"/>
                </a:solidFill>
                <a:effectLst/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J</a:t>
            </a:r>
            <a:r>
              <a:rPr lang="en-US" b="1" i="0" dirty="0" err="1">
                <a:solidFill>
                  <a:schemeClr val="accent5"/>
                </a:solidFill>
                <a:effectLst/>
                <a:latin typeface="+mj-lt"/>
              </a:rPr>
              <a:t>angkar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menghasilkan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fluks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magnetik</a:t>
            </a:r>
            <a:r>
              <a:rPr lang="en-US" b="0" i="0" dirty="0">
                <a:solidFill>
                  <a:srgbClr val="202122"/>
                </a:solidFill>
                <a:effectLst/>
                <a:latin typeface="+mj-lt"/>
              </a:rPr>
              <a:t> yang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+mj-lt"/>
              </a:rPr>
              <a:t>melingkar</a:t>
            </a:r>
            <a:endParaRPr lang="en-US" b="0" i="0" dirty="0">
              <a:solidFill>
                <a:srgbClr val="202122"/>
              </a:solidFill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02122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2"/>
                </a:solidFill>
                <a:latin typeface="+mj-lt"/>
              </a:rPr>
              <a:t>Motor DC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bekerja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berdasarkan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arus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searah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yang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mengalir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melalui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penghantar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listik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yang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ditempatkan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pada </a:t>
            </a:r>
            <a:r>
              <a:rPr lang="en-US" dirty="0" err="1">
                <a:solidFill>
                  <a:srgbClr val="202122"/>
                </a:solidFill>
                <a:latin typeface="+mj-lt"/>
              </a:rPr>
              <a:t>suatu</a:t>
            </a:r>
            <a:r>
              <a:rPr lang="en-US" dirty="0">
                <a:solidFill>
                  <a:srgbClr val="202122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medan</a:t>
            </a:r>
            <a:r>
              <a:rPr lang="en-US" b="1" dirty="0">
                <a:solidFill>
                  <a:schemeClr val="accent5"/>
                </a:solidFill>
                <a:latin typeface="+mj-lt"/>
              </a:rPr>
              <a:t> magnet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5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Motor DC </a:t>
            </a:r>
            <a:r>
              <a:rPr lang="en-US" dirty="0" err="1">
                <a:latin typeface="+mj-lt"/>
              </a:rPr>
              <a:t>menghasilkan</a:t>
            </a:r>
            <a:r>
              <a:rPr lang="en-US" dirty="0">
                <a:latin typeface="+mj-lt"/>
              </a:rPr>
              <a:t> </a:t>
            </a:r>
            <a:r>
              <a:rPr lang="en-US" b="1" dirty="0">
                <a:solidFill>
                  <a:schemeClr val="accent5"/>
                </a:solidFill>
                <a:latin typeface="+mj-lt"/>
              </a:rPr>
              <a:t>torsi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digunakan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untuk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memutar</a:t>
            </a:r>
            <a:r>
              <a:rPr lang="en-US" dirty="0">
                <a:latin typeface="+mj-lt"/>
              </a:rPr>
              <a:t> rotor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Kecepatan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putaran</a:t>
            </a:r>
            <a:r>
              <a:rPr lang="en-US" dirty="0">
                <a:latin typeface="+mj-lt"/>
              </a:rPr>
              <a:t> rotor </a:t>
            </a:r>
            <a:r>
              <a:rPr lang="en-US" dirty="0" err="1">
                <a:latin typeface="+mj-lt"/>
              </a:rPr>
              <a:t>dapat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diubah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dengan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mengubah</a:t>
            </a:r>
            <a:r>
              <a:rPr lang="en-US" dirty="0">
                <a:latin typeface="+mj-lt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+mj-lt"/>
              </a:rPr>
              <a:t>tegangan</a:t>
            </a:r>
            <a:r>
              <a:rPr lang="en-US" dirty="0">
                <a:latin typeface="+mj-lt"/>
              </a:rPr>
              <a:t> yang </a:t>
            </a:r>
            <a:r>
              <a:rPr lang="en-US" dirty="0" err="1">
                <a:latin typeface="+mj-lt"/>
              </a:rPr>
              <a:t>masuk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ke</a:t>
            </a:r>
            <a:r>
              <a:rPr lang="en-US" dirty="0">
                <a:latin typeface="+mj-lt"/>
              </a:rPr>
              <a:t> rotor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0DDD9B-A3C3-F63D-610A-E1DB51980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392" y="1451624"/>
            <a:ext cx="2135371" cy="200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87FBC1-F8C0-4CBE-3E66-75759925C748}"/>
              </a:ext>
            </a:extLst>
          </p:cNvPr>
          <p:cNvSpPr txBox="1"/>
          <p:nvPr/>
        </p:nvSpPr>
        <p:spPr>
          <a:xfrm>
            <a:off x="603587" y="6396656"/>
            <a:ext cx="33986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hlinkClick r:id="rId5"/>
              </a:rPr>
              <a:t>Source: Wikipedia</a:t>
            </a:r>
            <a:endParaRPr lang="en-US" sz="15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DB8D740-D408-67D2-F0B3-EF75C906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530" y="3675865"/>
            <a:ext cx="20955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F7AC4-505F-B8DE-FB39-A4BA69035A43}"/>
              </a:ext>
            </a:extLst>
          </p:cNvPr>
          <p:cNvSpPr txBox="1"/>
          <p:nvPr/>
        </p:nvSpPr>
        <p:spPr>
          <a:xfrm>
            <a:off x="10314186" y="1955238"/>
            <a:ext cx="147144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Apotos"/>
                <a:cs typeface="Arial" panose="020B0604020202020204" pitchFamily="34" charset="0"/>
              </a:rPr>
              <a:t>Animasi</a:t>
            </a:r>
            <a:r>
              <a:rPr lang="en-US" sz="1500" dirty="0">
                <a:latin typeface="Apotos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potos"/>
                <a:cs typeface="Arial" panose="020B0604020202020204" pitchFamily="34" charset="0"/>
              </a:rPr>
              <a:t>cara</a:t>
            </a:r>
            <a:r>
              <a:rPr lang="en-US" sz="1500" dirty="0">
                <a:latin typeface="Apotos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potos"/>
                <a:cs typeface="Arial" panose="020B0604020202020204" pitchFamily="34" charset="0"/>
              </a:rPr>
              <a:t>kerja</a:t>
            </a:r>
            <a:r>
              <a:rPr lang="en-US" sz="1500" dirty="0">
                <a:latin typeface="Apotos"/>
                <a:cs typeface="Arial" panose="020B0604020202020204" pitchFamily="34" charset="0"/>
              </a:rPr>
              <a:t> Motor DC </a:t>
            </a:r>
            <a:r>
              <a:rPr lang="en-US" sz="1500" dirty="0" err="1">
                <a:latin typeface="Apotos"/>
                <a:cs typeface="Arial" panose="020B0604020202020204" pitchFamily="34" charset="0"/>
              </a:rPr>
              <a:t>sederhana</a:t>
            </a:r>
            <a:endParaRPr lang="en-US" sz="1500" dirty="0">
              <a:latin typeface="Apotos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74782-83D3-F1FF-09A6-C214A295A538}"/>
              </a:ext>
            </a:extLst>
          </p:cNvPr>
          <p:cNvSpPr txBox="1"/>
          <p:nvPr/>
        </p:nvSpPr>
        <p:spPr>
          <a:xfrm>
            <a:off x="10003288" y="4305831"/>
            <a:ext cx="18640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potos"/>
                <a:cs typeface="Arial" panose="020B0604020202020204" pitchFamily="34" charset="0"/>
              </a:rPr>
              <a:t>Motor DC </a:t>
            </a:r>
            <a:r>
              <a:rPr lang="en-US" sz="1500" dirty="0" err="1">
                <a:latin typeface="Apotos"/>
                <a:cs typeface="Arial" panose="020B0604020202020204" pitchFamily="34" charset="0"/>
              </a:rPr>
              <a:t>rancangan</a:t>
            </a:r>
            <a:r>
              <a:rPr lang="en-US" sz="1500" dirty="0">
                <a:latin typeface="Apotos"/>
                <a:cs typeface="Arial" panose="020B0604020202020204" pitchFamily="34" charset="0"/>
              </a:rPr>
              <a:t> Siemens &amp; Halske (1867)</a:t>
            </a:r>
          </a:p>
        </p:txBody>
      </p:sp>
    </p:spTree>
    <p:extLst>
      <p:ext uri="{BB962C8B-B14F-4D97-AF65-F5344CB8AC3E}">
        <p14:creationId xmlns:p14="http://schemas.microsoft.com/office/powerpoint/2010/main" val="1115937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53DCA-1E3C-9041-AD40-159562041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86C40B96-95CB-75C5-45AE-DD7762541754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SPESIFIKASI STANDAR MOTOR DC (</a:t>
            </a:r>
            <a:r>
              <a:rPr lang="en-US" sz="3000" b="1" i="1" dirty="0">
                <a:latin typeface="Muli Black Bold"/>
              </a:rPr>
              <a:t>BRUSHED</a:t>
            </a:r>
            <a:r>
              <a:rPr lang="en-US" sz="3000" b="1" dirty="0">
                <a:latin typeface="Muli Black Bold"/>
              </a:rPr>
              <a:t>)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090B3AA3-D120-A047-848D-4B779F0E9F09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1AE0B904-3C14-ACAC-B5A8-D0B0D74E2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22ADCD-A1BF-A16D-BC24-423D2AC5F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2" name="Picture 6" descr="Kit c/ 12 Motores DC para projectos">
            <a:extLst>
              <a:ext uri="{FF2B5EF4-FFF2-40B4-BE49-F238E27FC236}">
                <a16:creationId xmlns:a16="http://schemas.microsoft.com/office/drawing/2014/main" id="{249B09F1-104A-79F5-F78E-A5A1EBCFD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94" y="1851231"/>
            <a:ext cx="3557891" cy="355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Techtonics N20 12V 100RPM Micro Metal Gear DC Motor (High Torque) :  Amazon.in: Industrial &amp; Scientific">
            <a:extLst>
              <a:ext uri="{FF2B5EF4-FFF2-40B4-BE49-F238E27FC236}">
                <a16:creationId xmlns:a16="http://schemas.microsoft.com/office/drawing/2014/main" id="{EA9DBC56-6871-DA30-F21A-D8127C6B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868" y="4237055"/>
            <a:ext cx="1214543" cy="10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Motor DC Gearbox Kuning">
            <a:extLst>
              <a:ext uri="{FF2B5EF4-FFF2-40B4-BE49-F238E27FC236}">
                <a16:creationId xmlns:a16="http://schemas.microsoft.com/office/drawing/2014/main" id="{BC2607FA-87B0-7E9D-F4F2-ED9A33A4F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8" b="13893"/>
          <a:stretch/>
        </p:blipFill>
        <p:spPr bwMode="auto">
          <a:xfrm>
            <a:off x="3336856" y="1771650"/>
            <a:ext cx="1660246" cy="128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62DEDA-2B4F-6F51-8951-B70BA2ADB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142" y="1771650"/>
            <a:ext cx="6185412" cy="3557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2396A9-95D2-5123-33A0-E5D69ACC5961}"/>
              </a:ext>
            </a:extLst>
          </p:cNvPr>
          <p:cNvSpPr txBox="1"/>
          <p:nvPr/>
        </p:nvSpPr>
        <p:spPr>
          <a:xfrm>
            <a:off x="5380142" y="5409122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https://components101.com/motors/toy-dc-motor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794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677F6-2164-B84B-C1FC-CBCC6782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8F1C4BD1-C716-093D-2C45-E09E73C4E257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KOMPONEN MOTOR DC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80107724-9E89-00B9-774B-0D3DD6EAF067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9FDA94F6-302B-6709-A147-1939B312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D31D2C-9DE0-121D-4E3B-9C3303D60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F1759E6-5C03-5AB9-50FF-F239F6548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68" y="1078653"/>
            <a:ext cx="3052936" cy="159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7E143-C9DD-4410-2DFC-BEFA858269CD}"/>
              </a:ext>
            </a:extLst>
          </p:cNvPr>
          <p:cNvSpPr txBox="1"/>
          <p:nvPr/>
        </p:nvSpPr>
        <p:spPr>
          <a:xfrm>
            <a:off x="6618429" y="3105834"/>
            <a:ext cx="432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https://www.monolithicpower.com/en/learning/mpscholar/electric-motors/dc-motors/types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6FED5-1534-8525-8B66-DE6C88827865}"/>
              </a:ext>
            </a:extLst>
          </p:cNvPr>
          <p:cNvSpPr txBox="1"/>
          <p:nvPr/>
        </p:nvSpPr>
        <p:spPr>
          <a:xfrm>
            <a:off x="6618429" y="2615945"/>
            <a:ext cx="23970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Apotos"/>
              </a:rPr>
              <a:t>Components Of The Traditional Brushed DC Motor</a:t>
            </a:r>
            <a:endParaRPr lang="en-US" sz="1400" dirty="0">
              <a:latin typeface="Apoto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6A027-FFB5-CEB5-E578-06347888E27E}"/>
              </a:ext>
            </a:extLst>
          </p:cNvPr>
          <p:cNvSpPr txBox="1"/>
          <p:nvPr/>
        </p:nvSpPr>
        <p:spPr>
          <a:xfrm>
            <a:off x="324694" y="1369813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Rotor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: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berasal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dari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kata “</a:t>
            </a:r>
            <a:r>
              <a:rPr lang="en-US" b="0" i="1" dirty="0">
                <a:solidFill>
                  <a:srgbClr val="212121"/>
                </a:solidFill>
                <a:effectLst/>
                <a:latin typeface="+mj-lt"/>
              </a:rPr>
              <a:t>rotate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” yang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berarti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adalah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komponen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elektronik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yang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berputar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dari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sebuah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motor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Komponen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ini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bergerak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secara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dinamik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ketika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tegangan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diberikan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ke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belitan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armature.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Stator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>
                <a:effectLst/>
                <a:latin typeface="+mj-lt"/>
              </a:rPr>
              <a:t>: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berasal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dari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kata “</a:t>
            </a:r>
            <a:r>
              <a:rPr lang="en-US" b="0" i="1" dirty="0">
                <a:solidFill>
                  <a:srgbClr val="212121"/>
                </a:solidFill>
                <a:effectLst/>
                <a:latin typeface="+mj-lt"/>
              </a:rPr>
              <a:t>stationary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” yang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berarti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komponen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elektronik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dari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motor DC yang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tidak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bergerak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. Stator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menghasilkan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medan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magnet di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sekitar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rotor agar rotor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dapat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berputar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ketika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diberikan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tegangan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Brush </a:t>
            </a:r>
            <a:r>
              <a:rPr lang="en-US" dirty="0">
                <a:solidFill>
                  <a:srgbClr val="212121"/>
                </a:solidFill>
                <a:latin typeface="+mj-lt"/>
              </a:rPr>
              <a:t>: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sikat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yang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terpasang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ke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commutator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sebagai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jembatan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untuk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mengirimkan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energi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listrik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dari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rangkaian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suplai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ke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rotor. Brush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biasanya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terbuat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dari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material Karbon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atau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Graphite.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21212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</a:rPr>
              <a:t>Commutator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: slip ring yang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bertugas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menyalurkan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arus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listrik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ke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+mj-lt"/>
              </a:rPr>
              <a:t>belitan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 armature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BF3555-5CEE-F04F-0CBC-A8C53624D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744" y="1247722"/>
            <a:ext cx="2444562" cy="17630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6CDC6A-A884-6F78-8F7C-D5F38239B5A7}"/>
              </a:ext>
            </a:extLst>
          </p:cNvPr>
          <p:cNvSpPr txBox="1"/>
          <p:nvPr/>
        </p:nvSpPr>
        <p:spPr>
          <a:xfrm>
            <a:off x="324694" y="6442247"/>
            <a:ext cx="7026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https://wiraelectrical.com/id/komponen-motor-dc/</a:t>
            </a:r>
            <a:endParaRPr lang="en-US" sz="1200" dirty="0"/>
          </a:p>
        </p:txBody>
      </p:sp>
      <p:pic>
        <p:nvPicPr>
          <p:cNvPr id="2050" name="Picture 2" descr="Cored dc motor scheme">
            <a:extLst>
              <a:ext uri="{FF2B5EF4-FFF2-40B4-BE49-F238E27FC236}">
                <a16:creationId xmlns:a16="http://schemas.microsoft.com/office/drawing/2014/main" id="{415627B7-01B9-B698-EC8C-C4A9DCF17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30" y="3585227"/>
            <a:ext cx="4269417" cy="281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2529C2-535E-EFF3-8577-9B5373822424}"/>
              </a:ext>
            </a:extLst>
          </p:cNvPr>
          <p:cNvSpPr txBox="1"/>
          <p:nvPr/>
        </p:nvSpPr>
        <p:spPr>
          <a:xfrm>
            <a:off x="6721730" y="6209175"/>
            <a:ext cx="432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9"/>
              </a:rPr>
              <a:t>https://www.progressiveautomations.ca/blogs/products/cored-vs-coreless-dc-motors-which-should-you-choose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386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4C143-73AE-175C-EA71-8447C1B48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6">
            <a:extLst>
              <a:ext uri="{FF2B5EF4-FFF2-40B4-BE49-F238E27FC236}">
                <a16:creationId xmlns:a16="http://schemas.microsoft.com/office/drawing/2014/main" id="{51CE85B1-FE47-1FC7-39B5-C65FEB147581}"/>
              </a:ext>
            </a:extLst>
          </p:cNvPr>
          <p:cNvSpPr txBox="1"/>
          <p:nvPr/>
        </p:nvSpPr>
        <p:spPr>
          <a:xfrm>
            <a:off x="324694" y="838985"/>
            <a:ext cx="9187987" cy="486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00"/>
              </a:lnSpc>
            </a:pPr>
            <a:r>
              <a:rPr lang="en-US" sz="3000" b="1" dirty="0">
                <a:latin typeface="Muli Black Bold"/>
              </a:rPr>
              <a:t>BRUSHED VS BRUSHLESS</a:t>
            </a:r>
            <a:endParaRPr lang="en-US" sz="3000" b="1" dirty="0">
              <a:solidFill>
                <a:schemeClr val="accent5"/>
              </a:solidFill>
              <a:latin typeface="Muli Black Bold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28DDA6CA-62CF-59D1-CB2C-63BAF7F24696}"/>
              </a:ext>
            </a:extLst>
          </p:cNvPr>
          <p:cNvSpPr txBox="1"/>
          <p:nvPr/>
        </p:nvSpPr>
        <p:spPr>
          <a:xfrm>
            <a:off x="324694" y="461344"/>
            <a:ext cx="2681681" cy="120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"/>
              </a:lnSpc>
            </a:pPr>
            <a:r>
              <a:rPr lang="en-US" sz="1001" spc="-9" dirty="0">
                <a:solidFill>
                  <a:srgbClr val="000000"/>
                </a:solidFill>
                <a:latin typeface="Muli Bold"/>
              </a:rPr>
              <a:t>SHARING SESSION – KOMUNITAS ARDUMEKA</a:t>
            </a:r>
          </a:p>
        </p:txBody>
      </p:sp>
      <p:pic>
        <p:nvPicPr>
          <p:cNvPr id="20" name="Picture 19" descr="A logo with a wifi symbol&#10;&#10;AI-generated content may be incorrect.">
            <a:extLst>
              <a:ext uri="{FF2B5EF4-FFF2-40B4-BE49-F238E27FC236}">
                <a16:creationId xmlns:a16="http://schemas.microsoft.com/office/drawing/2014/main" id="{D2D16A02-2AAE-D003-290B-22AF5DDCB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41" y="159389"/>
            <a:ext cx="679596" cy="679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837FB6-4D39-3D68-6A48-AAEBBC9CB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9" y="337323"/>
            <a:ext cx="2659136" cy="323727"/>
          </a:xfrm>
          <a:prstGeom prst="rect">
            <a:avLst/>
          </a:prstGeom>
        </p:spPr>
      </p:pic>
      <p:pic>
        <p:nvPicPr>
          <p:cNvPr id="8196" name="Picture 4" descr="1800KV BLDC Motor Brushless DC Motor for Drone - Vayuyaan">
            <a:extLst>
              <a:ext uri="{FF2B5EF4-FFF2-40B4-BE49-F238E27FC236}">
                <a16:creationId xmlns:a16="http://schemas.microsoft.com/office/drawing/2014/main" id="{D3B0E8C6-27C5-08F5-A38B-2A01064A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01" y="3876005"/>
            <a:ext cx="1954889" cy="195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24F8E9-EC17-2FBE-D6ED-836389D7EAF2}"/>
              </a:ext>
            </a:extLst>
          </p:cNvPr>
          <p:cNvSpPr txBox="1"/>
          <p:nvPr/>
        </p:nvSpPr>
        <p:spPr>
          <a:xfrm>
            <a:off x="4148115" y="5719462"/>
            <a:ext cx="1947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BLDC MOTOR</a:t>
            </a:r>
          </a:p>
        </p:txBody>
      </p:sp>
      <p:pic>
        <p:nvPicPr>
          <p:cNvPr id="8198" name="Picture 6" descr="3000rpm Motor DC Brushed 57mm Stepper Motor Benar-benar Tertutup">
            <a:extLst>
              <a:ext uri="{FF2B5EF4-FFF2-40B4-BE49-F238E27FC236}">
                <a16:creationId xmlns:a16="http://schemas.microsoft.com/office/drawing/2014/main" id="{D5E3FF61-73F9-0780-4F4F-F2276B582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37" y="4191997"/>
            <a:ext cx="2131594" cy="156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533508-EA0D-7594-84AD-8367EA9E9DAE}"/>
              </a:ext>
            </a:extLst>
          </p:cNvPr>
          <p:cNvSpPr txBox="1"/>
          <p:nvPr/>
        </p:nvSpPr>
        <p:spPr>
          <a:xfrm>
            <a:off x="1173645" y="5704462"/>
            <a:ext cx="1947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BDC MOTOR</a:t>
            </a:r>
          </a:p>
        </p:txBody>
      </p:sp>
      <p:pic>
        <p:nvPicPr>
          <p:cNvPr id="8200" name="Picture 8" descr="Principles behind a Brushed motor">
            <a:extLst>
              <a:ext uri="{FF2B5EF4-FFF2-40B4-BE49-F238E27FC236}">
                <a16:creationId xmlns:a16="http://schemas.microsoft.com/office/drawing/2014/main" id="{35044F5E-7F56-3019-CA35-9BD8753F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91" y="1082128"/>
            <a:ext cx="3931177" cy="21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FCFD42-E8AD-094D-0B38-C1EB90223A8D}"/>
              </a:ext>
            </a:extLst>
          </p:cNvPr>
          <p:cNvSpPr txBox="1"/>
          <p:nvPr/>
        </p:nvSpPr>
        <p:spPr>
          <a:xfrm>
            <a:off x="8183783" y="3293024"/>
            <a:ext cx="26577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Brushed DC Motor</a:t>
            </a:r>
          </a:p>
        </p:txBody>
      </p:sp>
      <p:pic>
        <p:nvPicPr>
          <p:cNvPr id="8202" name="Picture 10" descr="Prinsip motorik brushless">
            <a:extLst>
              <a:ext uri="{FF2B5EF4-FFF2-40B4-BE49-F238E27FC236}">
                <a16:creationId xmlns:a16="http://schemas.microsoft.com/office/drawing/2014/main" id="{F04FE561-E1E7-B750-A175-47CA4264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361" y="3876005"/>
            <a:ext cx="4478485" cy="23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F9A1D-EA6D-7D55-744A-581B8C0D0551}"/>
              </a:ext>
            </a:extLst>
          </p:cNvPr>
          <p:cNvSpPr txBox="1"/>
          <p:nvPr/>
        </p:nvSpPr>
        <p:spPr>
          <a:xfrm>
            <a:off x="8365154" y="6096600"/>
            <a:ext cx="2881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Brushless DC Motor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55517-E662-D54D-BEB6-CED0A60DEA38}"/>
              </a:ext>
            </a:extLst>
          </p:cNvPr>
          <p:cNvSpPr txBox="1"/>
          <p:nvPr/>
        </p:nvSpPr>
        <p:spPr>
          <a:xfrm>
            <a:off x="304090" y="6281410"/>
            <a:ext cx="7198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hlinkClick r:id="rId8"/>
              </a:rPr>
              <a:t>https://www.firgelliauto.com/id/blogs/news/what-is-the-difference-between-brushed-and-brushless-dc-motors?srsltid=AfmBOoooBS9xT4ciRUj0MLRr7x8v6G8jRWIjPH7cVlB4yMlAoEZnfbSq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F83F4-D6D8-6350-4712-C56FC31B033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644" t="30569" r="9874" b="28348"/>
          <a:stretch/>
        </p:blipFill>
        <p:spPr>
          <a:xfrm>
            <a:off x="367149" y="1546795"/>
            <a:ext cx="6890371" cy="2028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E2B74B-D0EB-AAD9-41B9-1EEA7000E305}"/>
              </a:ext>
            </a:extLst>
          </p:cNvPr>
          <p:cNvSpPr txBox="1"/>
          <p:nvPr/>
        </p:nvSpPr>
        <p:spPr>
          <a:xfrm>
            <a:off x="330844" y="3644756"/>
            <a:ext cx="6621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10"/>
              </a:rPr>
              <a:t>https://www.monolithicpower.com/en/learning/resources/brushless-vs-brushed-dc-motors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3303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2214</Words>
  <Application>Microsoft Office PowerPoint</Application>
  <PresentationFormat>Widescreen</PresentationFormat>
  <Paragraphs>285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Apotos</vt:lpstr>
      <vt:lpstr>Aptos</vt:lpstr>
      <vt:lpstr>Aptos Display</vt:lpstr>
      <vt:lpstr>Arial</vt:lpstr>
      <vt:lpstr>Cambria Math</vt:lpstr>
      <vt:lpstr>Muli Black Bold</vt:lpstr>
      <vt:lpstr>Muli Bold</vt:lpstr>
      <vt:lpstr>Muli Bold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ASUS</cp:lastModifiedBy>
  <cp:revision>147</cp:revision>
  <dcterms:created xsi:type="dcterms:W3CDTF">2025-02-04T00:11:59Z</dcterms:created>
  <dcterms:modified xsi:type="dcterms:W3CDTF">2025-02-09T13:30:40Z</dcterms:modified>
</cp:coreProperties>
</file>